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2491"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1: Introduction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"Hello, my name is Caleb Ewer, and today I will be presenting the Green Pace Security Policy. This policy is designed to ensure secure coding practices and prevent vulnerabilities within our software development lifecycle. Throughout this presentation, I will cover key security principles, standards, automation strategies, and recommendations to maintain a strong security posture."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50CA6E76-3E12-BC69-1562-F85C6F5FF29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55B4BA32-18AB-4838-15BB-F8E41B0057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C0E71E05-E350-330B-22A5-EBD6037A7E1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9191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2BC0F57-CEBC-F9A1-5578-9707537C15BF}"/>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1FBB0BF9-187F-A1B4-97C7-FCCA771449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C32E6655-2C28-53E0-3216-361DF3B5059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9046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C94DFEB-BF04-908F-B2D5-DB2C95137559}"/>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3F0F9677-685B-D14A-DBC6-17C0F04EC6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13DD0CF0-B46A-E102-5473-88F98B0917A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45916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13: Automation Summary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"Security automation is embedded in our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DevSecOps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pipeline. Tools like SonarQube perform static analysis during development, while OWASP ZAP conducts dynamic security testing. Automated testing helps detect vulnerabilities early, ensuring continuous security monitoring without slowing down development."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14: Tools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DevSecOps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pipeline integrates security at every stage. Pre-production phases focus on secure design and threat modeling, while production ensures ongoing monitoring and enforcement. Tools like OWASP ZAP, SonarQube, and SIEM solutions help maintain security throughout the software lifecycle."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15: Risks and Benefits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"Implementing security measures now reduces long-term risks and costs, preventing data breaches and ensuring compliance. Delaying security can lead to higher remediation expenses and exposure to critical vulnerabilities. By integrating security from the start, we improve system resilience and maintain a strong security posture."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200000"/>
              </a:lnSpc>
              <a:spcAft>
                <a:spcPts val="800"/>
              </a:spcAft>
              <a:buNone/>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16: Recommendations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"To strengthen security, we recommend regular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DevSecOps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training, automated security monitoring for vulnerabilities, and enhanced access control policies. Regular policy reviews ensure compliance with evolving threats, maintaining Green Pace’s commitment to cybersecurity excellence."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17: Conclusion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"Security must be embedded in every stage of the development lifecycle. Continuous training, strict enforcement mechanisms, and proactive monitoring are essential to maintaining a secure development environment. Regular updates to security policies ensure that we stay ahead of emerging threats and industry standards."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18: References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"Here are the references used in this presentation, formatted in APA style. These sources include industry best practices from OWASP, Microsoft, and SEI CERT coding standards, ensuring our security policy aligns with the latest research and recommendations."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2: Overview of Defense in Depth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"Green Pace follows a defense-in-depth approach, layering multiple security measures to protect our applications and data. This policy formalizes best practices and enforces consistency in coding and architecture. By integrating security at every stage, we proactively mitigate threats before they can be exploited."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3: Threats Matrix</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"The Threats Matrix categorizes vulnerabilities based on their likelihood and impact. High-priority risks, such as SQL injection and memory protection, demand immediate action, while lower-priority issues still require attention for compliance and long-term security. Automation tools like SonarQube help detect and mitigate these threats efficiently."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200000"/>
              </a:lnSpc>
              <a:spcAft>
                <a:spcPts val="800"/>
              </a:spcAft>
              <a:buNone/>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4: Security Principles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"Our security policy is guided by ten core principles, including input validation, least privilege access, and adopting secure coding standards. These principles ensure that security remains a foundational part of the development process, reducing vulnerabilities and enhancing code integrity."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5: Coding Standards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"The Green Pace Security Policy defines ten key coding standards, prioritizing secure data handling, memory management, exception handling, and proper authentication mechanisms. These standards align with our security principles to maintain a resilient codebase."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6: Encryption Strategy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"Encryption protects sensitive data at rest, in transit, and in use. Encrypting stored data prevents unauthorized access, while encryption in flight safeguards data during transmission. Additionally, encryption in use ensures that actively processed data remains secure, mitigating insider threats."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7: Triple-A Framework</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"Authentication, Authorization, and Accounting (Triple-A) are critical for access control. Authentication verifies user identities, authorization enforces appropriate permissions, and accounting logs user activities to detect anomalies. This framework helps ensure secure access and regulatory compliance."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Slide 8-12: Unit Testing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"To validate our security measures, we conduct rigorous unit testing. These tests check for vulnerabilities like improper memory handling, invalid inputs, and unauthorized access. By incorporating automated unit tests, we can identify weaknesses early and ensure compliance with security standards."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A64BFD0E-53B3-2EE3-BAFB-08EAB09F4A9F}"/>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2BDA80A-2776-DA5F-3110-9A0B7C0D03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675743F1-A196-701F-C83C-6A5A654D343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8656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0.m4a"/><Relationship Id="rId7" Type="http://schemas.openxmlformats.org/officeDocument/2006/relationships/image" Target="../media/image6.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1.m4a"/><Relationship Id="rId7" Type="http://schemas.openxmlformats.org/officeDocument/2006/relationships/image" Target="../media/image6.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2.m4a"/><Relationship Id="rId7" Type="http://schemas.openxmlformats.org/officeDocument/2006/relationships/image" Target="../media/image6.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learn.microsoft.com/en-us/nuget/concepts/security-best-practices" TargetMode="External"/><Relationship Id="rId3" Type="http://schemas.openxmlformats.org/officeDocument/2006/relationships/audio" Target="../media/media18.m4a"/><Relationship Id="rId7" Type="http://schemas.openxmlformats.org/officeDocument/2006/relationships/hyperlink" Target="https://www.redhat.com/en/topics/devops/what-is-devsecops" TargetMode="External"/><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hyperlink" Target="https://owasp.org/www-project-top-ten/" TargetMode="External"/><Relationship Id="rId5" Type="http://schemas.openxmlformats.org/officeDocument/2006/relationships/notesSlide" Target="../notesSlides/notesSlide18.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Caleb Ewer</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8" name="Audio 7">
            <a:hlinkClick r:id="" action="ppaction://media"/>
            <a:extLst>
              <a:ext uri="{FF2B5EF4-FFF2-40B4-BE49-F238E27FC236}">
                <a16:creationId xmlns:a16="http://schemas.microsoft.com/office/drawing/2014/main" id="{2614C4EE-1147-9D7B-466C-551AF63249E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258"/>
    </mc:Choice>
    <mc:Fallback>
      <p:transition spd="slow" advTm="23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6DCB15D0-AE35-74BA-0749-4D772FE4264B}"/>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3035CC92-41D8-65DB-41D5-CA8C4D59978A}"/>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sz="1600" dirty="0"/>
              <a:t>(</a:t>
            </a:r>
            <a:r>
              <a:rPr lang="en-US" sz="1600" dirty="0" err="1"/>
              <a:t>ClearErasesCollection</a:t>
            </a:r>
            <a:r>
              <a:rPr lang="en-US" sz="1600" dirty="0"/>
              <a:t>)</a:t>
            </a:r>
            <a:endParaRPr sz="1600" dirty="0"/>
          </a:p>
        </p:txBody>
      </p:sp>
      <p:pic>
        <p:nvPicPr>
          <p:cNvPr id="197" name="Google Shape;197;g9504e29505_0_0" descr="Green Pace logo">
            <a:extLst>
              <a:ext uri="{FF2B5EF4-FFF2-40B4-BE49-F238E27FC236}">
                <a16:creationId xmlns:a16="http://schemas.microsoft.com/office/drawing/2014/main" id="{FDBAE145-FD02-BA24-60E8-6A53FD8748A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 program&#10;&#10;Description automatically generated">
            <a:extLst>
              <a:ext uri="{FF2B5EF4-FFF2-40B4-BE49-F238E27FC236}">
                <a16:creationId xmlns:a16="http://schemas.microsoft.com/office/drawing/2014/main" id="{BE255708-BF2E-3FE9-D53B-8C283B9059D4}"/>
              </a:ext>
            </a:extLst>
          </p:cNvPr>
          <p:cNvPicPr>
            <a:picLocks noChangeAspect="1"/>
          </p:cNvPicPr>
          <p:nvPr/>
        </p:nvPicPr>
        <p:blipFill>
          <a:blip r:embed="rId7"/>
          <a:srcRect t="54483" r="64166" b="40512"/>
          <a:stretch/>
        </p:blipFill>
        <p:spPr>
          <a:xfrm>
            <a:off x="5663288" y="2057373"/>
            <a:ext cx="6126011" cy="450574"/>
          </a:xfrm>
          <a:prstGeom prst="rect">
            <a:avLst/>
          </a:prstGeom>
        </p:spPr>
      </p:pic>
      <p:pic>
        <p:nvPicPr>
          <p:cNvPr id="6" name="Picture 5">
            <a:extLst>
              <a:ext uri="{FF2B5EF4-FFF2-40B4-BE49-F238E27FC236}">
                <a16:creationId xmlns:a16="http://schemas.microsoft.com/office/drawing/2014/main" id="{BF47661F-A738-7479-33D4-84F85DF9B02A}"/>
              </a:ext>
            </a:extLst>
          </p:cNvPr>
          <p:cNvPicPr>
            <a:picLocks noChangeAspect="1"/>
          </p:cNvPicPr>
          <p:nvPr/>
        </p:nvPicPr>
        <p:blipFill>
          <a:blip r:embed="rId8"/>
          <a:stretch>
            <a:fillRect/>
          </a:stretch>
        </p:blipFill>
        <p:spPr>
          <a:xfrm>
            <a:off x="1427944" y="2802498"/>
            <a:ext cx="5772956" cy="2343477"/>
          </a:xfrm>
          <a:prstGeom prst="rect">
            <a:avLst/>
          </a:prstGeom>
        </p:spPr>
      </p:pic>
      <p:pic>
        <p:nvPicPr>
          <p:cNvPr id="14" name="Audio 13">
            <a:hlinkClick r:id="" action="ppaction://media"/>
            <a:extLst>
              <a:ext uri="{FF2B5EF4-FFF2-40B4-BE49-F238E27FC236}">
                <a16:creationId xmlns:a16="http://schemas.microsoft.com/office/drawing/2014/main" id="{B20FCCD7-1B6C-AA6F-8C76-A35B38AD7268}"/>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56042735"/>
      </p:ext>
    </p:extLst>
  </p:cSld>
  <p:clrMapOvr>
    <a:masterClrMapping/>
  </p:clrMapOvr>
  <mc:AlternateContent xmlns:mc="http://schemas.openxmlformats.org/markup-compatibility/2006">
    <mc:Choice xmlns:p14="http://schemas.microsoft.com/office/powerpoint/2010/main" Requires="p14">
      <p:transition spd="slow" p14:dur="2000" advTm="6845"/>
    </mc:Choice>
    <mc:Fallback>
      <p:transition spd="slow" advTm="6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CECAFD1-0C0F-113D-BC89-95B3FC11C624}"/>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758E7202-FCFC-1015-C994-AA0ECE6A6848}"/>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sz="1600" dirty="0"/>
              <a:t>(</a:t>
            </a:r>
            <a:r>
              <a:rPr lang="en-US" sz="1600" dirty="0" err="1"/>
              <a:t>OutOfRangeException</a:t>
            </a:r>
            <a:r>
              <a:rPr lang="en-US" sz="1600" dirty="0"/>
              <a:t>)</a:t>
            </a:r>
            <a:endParaRPr sz="1600" dirty="0"/>
          </a:p>
        </p:txBody>
      </p:sp>
      <p:pic>
        <p:nvPicPr>
          <p:cNvPr id="197" name="Google Shape;197;g9504e29505_0_0" descr="Green Pace logo">
            <a:extLst>
              <a:ext uri="{FF2B5EF4-FFF2-40B4-BE49-F238E27FC236}">
                <a16:creationId xmlns:a16="http://schemas.microsoft.com/office/drawing/2014/main" id="{6A0FF145-A180-1FFB-4E21-739F4335D673}"/>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 program&#10;&#10;Description automatically generated">
            <a:extLst>
              <a:ext uri="{FF2B5EF4-FFF2-40B4-BE49-F238E27FC236}">
                <a16:creationId xmlns:a16="http://schemas.microsoft.com/office/drawing/2014/main" id="{416B9AF9-A24A-DA34-0016-DE94E8C00284}"/>
              </a:ext>
            </a:extLst>
          </p:cNvPr>
          <p:cNvPicPr>
            <a:picLocks noChangeAspect="1"/>
          </p:cNvPicPr>
          <p:nvPr/>
        </p:nvPicPr>
        <p:blipFill>
          <a:blip r:embed="rId7"/>
          <a:srcRect t="68246" r="65155" b="26541"/>
          <a:stretch/>
        </p:blipFill>
        <p:spPr>
          <a:xfrm>
            <a:off x="6882489" y="2057373"/>
            <a:ext cx="4961868" cy="390939"/>
          </a:xfrm>
          <a:prstGeom prst="rect">
            <a:avLst/>
          </a:prstGeom>
        </p:spPr>
      </p:pic>
      <p:pic>
        <p:nvPicPr>
          <p:cNvPr id="6" name="Picture 5">
            <a:extLst>
              <a:ext uri="{FF2B5EF4-FFF2-40B4-BE49-F238E27FC236}">
                <a16:creationId xmlns:a16="http://schemas.microsoft.com/office/drawing/2014/main" id="{6B8FA4E6-A072-1058-7377-E5D5EDAEFE72}"/>
              </a:ext>
            </a:extLst>
          </p:cNvPr>
          <p:cNvPicPr>
            <a:picLocks noChangeAspect="1"/>
          </p:cNvPicPr>
          <p:nvPr/>
        </p:nvPicPr>
        <p:blipFill>
          <a:blip r:embed="rId8"/>
          <a:stretch>
            <a:fillRect/>
          </a:stretch>
        </p:blipFill>
        <p:spPr>
          <a:xfrm>
            <a:off x="570729" y="2789465"/>
            <a:ext cx="11050542" cy="1676634"/>
          </a:xfrm>
          <a:prstGeom prst="rect">
            <a:avLst/>
          </a:prstGeom>
        </p:spPr>
      </p:pic>
      <p:pic>
        <p:nvPicPr>
          <p:cNvPr id="15" name="Audio 14">
            <a:hlinkClick r:id="" action="ppaction://media"/>
            <a:extLst>
              <a:ext uri="{FF2B5EF4-FFF2-40B4-BE49-F238E27FC236}">
                <a16:creationId xmlns:a16="http://schemas.microsoft.com/office/drawing/2014/main" id="{C9132A9C-F713-946D-D22D-DFFB72C6E3B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654827497"/>
      </p:ext>
    </p:extLst>
  </p:cSld>
  <p:clrMapOvr>
    <a:masterClrMapping/>
  </p:clrMapOvr>
  <mc:AlternateContent xmlns:mc="http://schemas.openxmlformats.org/markup-compatibility/2006">
    <mc:Choice xmlns:p14="http://schemas.microsoft.com/office/powerpoint/2010/main" Requires="p14">
      <p:transition spd="slow" p14:dur="2000" advTm="6446"/>
    </mc:Choice>
    <mc:Fallback>
      <p:transition spd="slow" advTm="6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0B7A3C8-0823-51ED-F3B4-9F0A27A912D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945C50A7-C505-5E84-5C09-15EBCBE0648C}"/>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sz="1600" dirty="0"/>
              <a:t>(</a:t>
            </a:r>
            <a:r>
              <a:rPr lang="en-US" sz="1600" dirty="0" err="1"/>
              <a:t>ReserveBeyondMaxSize</a:t>
            </a:r>
            <a:r>
              <a:rPr lang="en-US" sz="1600" dirty="0"/>
              <a:t>)</a:t>
            </a:r>
            <a:endParaRPr sz="1600" dirty="0"/>
          </a:p>
        </p:txBody>
      </p:sp>
      <p:pic>
        <p:nvPicPr>
          <p:cNvPr id="197" name="Google Shape;197;g9504e29505_0_0" descr="Green Pace logo">
            <a:extLst>
              <a:ext uri="{FF2B5EF4-FFF2-40B4-BE49-F238E27FC236}">
                <a16:creationId xmlns:a16="http://schemas.microsoft.com/office/drawing/2014/main" id="{0A3CC33C-19E7-158E-C1EE-E91AE412EDF5}"/>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 program&#10;&#10;Description automatically generated">
            <a:extLst>
              <a:ext uri="{FF2B5EF4-FFF2-40B4-BE49-F238E27FC236}">
                <a16:creationId xmlns:a16="http://schemas.microsoft.com/office/drawing/2014/main" id="{6C8989AC-2C66-65EF-6856-F6FB38C9EF26}"/>
              </a:ext>
            </a:extLst>
          </p:cNvPr>
          <p:cNvPicPr>
            <a:picLocks noChangeAspect="1"/>
          </p:cNvPicPr>
          <p:nvPr/>
        </p:nvPicPr>
        <p:blipFill>
          <a:blip r:embed="rId7"/>
          <a:srcRect t="77630" r="64715" b="17914"/>
          <a:stretch/>
        </p:blipFill>
        <p:spPr>
          <a:xfrm>
            <a:off x="5696420" y="2057373"/>
            <a:ext cx="6344748" cy="421993"/>
          </a:xfrm>
          <a:prstGeom prst="rect">
            <a:avLst/>
          </a:prstGeom>
        </p:spPr>
      </p:pic>
      <p:pic>
        <p:nvPicPr>
          <p:cNvPr id="6" name="Picture 5">
            <a:extLst>
              <a:ext uri="{FF2B5EF4-FFF2-40B4-BE49-F238E27FC236}">
                <a16:creationId xmlns:a16="http://schemas.microsoft.com/office/drawing/2014/main" id="{5EE4B021-05CD-32F3-4A87-236840C31BC1}"/>
              </a:ext>
            </a:extLst>
          </p:cNvPr>
          <p:cNvPicPr>
            <a:picLocks noChangeAspect="1"/>
          </p:cNvPicPr>
          <p:nvPr/>
        </p:nvPicPr>
        <p:blipFill>
          <a:blip r:embed="rId8"/>
          <a:stretch>
            <a:fillRect/>
          </a:stretch>
        </p:blipFill>
        <p:spPr>
          <a:xfrm>
            <a:off x="1652493" y="3579261"/>
            <a:ext cx="8087854" cy="971686"/>
          </a:xfrm>
          <a:prstGeom prst="rect">
            <a:avLst/>
          </a:prstGeom>
        </p:spPr>
      </p:pic>
      <p:pic>
        <p:nvPicPr>
          <p:cNvPr id="14" name="Audio 13">
            <a:hlinkClick r:id="" action="ppaction://media"/>
            <a:extLst>
              <a:ext uri="{FF2B5EF4-FFF2-40B4-BE49-F238E27FC236}">
                <a16:creationId xmlns:a16="http://schemas.microsoft.com/office/drawing/2014/main" id="{5BA7A0E0-978F-3AD5-4018-F92243D6841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78159467"/>
      </p:ext>
    </p:extLst>
  </p:cSld>
  <p:clrMapOvr>
    <a:masterClrMapping/>
  </p:clrMapOvr>
  <mc:AlternateContent xmlns:mc="http://schemas.openxmlformats.org/markup-compatibility/2006">
    <mc:Choice xmlns:p14="http://schemas.microsoft.com/office/powerpoint/2010/main" Requires="p14">
      <p:transition spd="slow" p14:dur="2000" advTm="7091"/>
    </mc:Choice>
    <mc:Fallback>
      <p:transition spd="slow" advTm="7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875860" y="3105616"/>
            <a:ext cx="6440280" cy="3403219"/>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34688FD0-EFC8-1D61-0410-757BCA532743}"/>
              </a:ext>
            </a:extLst>
          </p:cNvPr>
          <p:cNvSpPr txBox="1"/>
          <p:nvPr/>
        </p:nvSpPr>
        <p:spPr>
          <a:xfrm>
            <a:off x="2122004" y="2057401"/>
            <a:ext cx="7947992" cy="954107"/>
          </a:xfrm>
          <a:prstGeom prst="rect">
            <a:avLst/>
          </a:prstGeom>
          <a:noFill/>
        </p:spPr>
        <p:txBody>
          <a:bodyPr wrap="square" rtlCol="0">
            <a:spAutoFit/>
          </a:bodyPr>
          <a:lstStyle/>
          <a:p>
            <a:r>
              <a:rPr lang="en-US" dirty="0">
                <a:solidFill>
                  <a:schemeClr val="bg1"/>
                </a:solidFill>
              </a:rPr>
              <a:t>Automation is integrated into the </a:t>
            </a:r>
            <a:r>
              <a:rPr lang="en-US" dirty="0" err="1">
                <a:solidFill>
                  <a:schemeClr val="bg1"/>
                </a:solidFill>
              </a:rPr>
              <a:t>DevSecOps</a:t>
            </a:r>
            <a:r>
              <a:rPr lang="en-US" dirty="0">
                <a:solidFill>
                  <a:schemeClr val="bg1"/>
                </a:solidFill>
              </a:rPr>
              <a:t> pipeline to streamline security throughout the software development lifecycle. Tools like SonarQube perform static analysis early in development, while OWASP ZAP handles dynamic testing during runtime. This ensures continuous security checks without slowing down development, improving efficiency and reducing vulnerabilities.</a:t>
            </a:r>
          </a:p>
        </p:txBody>
      </p:sp>
      <p:pic>
        <p:nvPicPr>
          <p:cNvPr id="15" name="Audio 14">
            <a:hlinkClick r:id="" action="ppaction://media"/>
            <a:extLst>
              <a:ext uri="{FF2B5EF4-FFF2-40B4-BE49-F238E27FC236}">
                <a16:creationId xmlns:a16="http://schemas.microsoft.com/office/drawing/2014/main" id="{BA94A1CE-1EC1-6858-C52C-FEEB7C91572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996"/>
    </mc:Choice>
    <mc:Fallback>
      <p:transition spd="slow" advTm="18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685800" lvl="1" indent="-228600" algn="l" rtl="0">
              <a:lnSpc>
                <a:spcPct val="90000"/>
              </a:lnSpc>
              <a:spcBef>
                <a:spcPts val="0"/>
              </a:spcBef>
              <a:spcAft>
                <a:spcPts val="0"/>
              </a:spcAft>
              <a:buClr>
                <a:schemeClr val="lt1"/>
              </a:buClr>
              <a:buSzPts val="2000"/>
              <a:buChar char="•"/>
            </a:pPr>
            <a:endParaRPr lang="en-US" dirty="0"/>
          </a:p>
          <a:p>
            <a:pPr>
              <a:buFont typeface="Arial" panose="020B0604020202020204" pitchFamily="34" charset="0"/>
              <a:buChar char="•"/>
            </a:pPr>
            <a:r>
              <a:rPr lang="en-US" dirty="0"/>
              <a:t>The </a:t>
            </a:r>
            <a:r>
              <a:rPr lang="en-US" b="1" dirty="0" err="1"/>
              <a:t>DevSecOps</a:t>
            </a:r>
            <a:r>
              <a:rPr lang="en-US" b="1" dirty="0"/>
              <a:t> pipeline</a:t>
            </a:r>
            <a:r>
              <a:rPr lang="en-US" dirty="0"/>
              <a:t> ensures security is integrated at every stage of development.</a:t>
            </a:r>
          </a:p>
          <a:p>
            <a:pPr>
              <a:buFont typeface="Arial" panose="020B0604020202020204" pitchFamily="34" charset="0"/>
              <a:buChar char="•"/>
            </a:pPr>
            <a:r>
              <a:rPr lang="en-US" b="1" dirty="0"/>
              <a:t>Pre-production</a:t>
            </a:r>
            <a:r>
              <a:rPr lang="en-US" dirty="0"/>
              <a:t>: Focuses on secure design and early testing phases.</a:t>
            </a:r>
          </a:p>
          <a:p>
            <a:pPr marL="742950" lvl="1" indent="-285750">
              <a:buFont typeface="Arial" panose="020B0604020202020204" pitchFamily="34" charset="0"/>
              <a:buChar char="•"/>
            </a:pPr>
            <a:r>
              <a:rPr lang="en-US" b="1" dirty="0"/>
              <a:t>Design Stage</a:t>
            </a:r>
            <a:r>
              <a:rPr lang="en-US" dirty="0"/>
              <a:t>: Security policy implementation and threat modeling using OWASP guidelines.</a:t>
            </a:r>
          </a:p>
          <a:p>
            <a:pPr marL="742950" lvl="1" indent="-285750">
              <a:buFont typeface="Arial" panose="020B0604020202020204" pitchFamily="34" charset="0"/>
              <a:buChar char="•"/>
            </a:pPr>
            <a:r>
              <a:rPr lang="en-US" b="1" dirty="0"/>
              <a:t>Build Stage</a:t>
            </a:r>
            <a:r>
              <a:rPr lang="en-US" dirty="0"/>
              <a:t>: Utilize IDE security plugins, compilers with security checks, and automated dependency analysis.</a:t>
            </a:r>
          </a:p>
          <a:p>
            <a:pPr>
              <a:buFont typeface="Arial" panose="020B0604020202020204" pitchFamily="34" charset="0"/>
              <a:buChar char="•"/>
            </a:pPr>
            <a:r>
              <a:rPr lang="en-US" b="1" dirty="0"/>
              <a:t>Production</a:t>
            </a:r>
            <a:r>
              <a:rPr lang="en-US" dirty="0"/>
              <a:t>: Covers deployment, monitoring, and ongoing security enforcement.</a:t>
            </a:r>
          </a:p>
          <a:p>
            <a:pPr marL="742950" lvl="1" indent="-285750">
              <a:buFont typeface="Arial" panose="020B0604020202020204" pitchFamily="34" charset="0"/>
              <a:buChar char="•"/>
            </a:pPr>
            <a:r>
              <a:rPr lang="en-US" b="1" dirty="0"/>
              <a:t>Verify and Test Stage</a:t>
            </a:r>
            <a:r>
              <a:rPr lang="en-US" dirty="0"/>
              <a:t>: Static analysis tools (e.g., SonarQube), dynamic analysis (e.g., OWASP ZAP), and unit testing frameworks.</a:t>
            </a:r>
          </a:p>
          <a:p>
            <a:pPr marL="742950" lvl="1" indent="-285750">
              <a:buFont typeface="Arial" panose="020B0604020202020204" pitchFamily="34" charset="0"/>
              <a:buChar char="•"/>
            </a:pPr>
            <a:r>
              <a:rPr lang="en-US" b="1" dirty="0"/>
              <a:t>Monitor and Detect Stage</a:t>
            </a:r>
            <a:r>
              <a:rPr lang="en-US" dirty="0"/>
              <a:t>: Logging mechanisms, SIEM tools, and anomaly detection to track potential threats.</a:t>
            </a:r>
          </a:p>
          <a:p>
            <a:pPr>
              <a:buFont typeface="Arial" panose="020B0604020202020204" pitchFamily="34" charset="0"/>
              <a:buChar char="•"/>
            </a:pPr>
            <a:r>
              <a:rPr lang="en-US" dirty="0"/>
              <a:t>Automating security checks across these stages ensures early vulnerability detection and streamlined compliance.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99E3EEB2-4B25-2093-8B63-6AE5038E6E1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608"/>
    </mc:Choice>
    <mc:Fallback>
      <p:transition spd="slow" advTm="20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a:buFont typeface="Arial" panose="020B0604020202020204" pitchFamily="34" charset="0"/>
              <a:buChar char="•"/>
            </a:pPr>
            <a:r>
              <a:rPr lang="en-US" b="1" dirty="0"/>
              <a:t>Should security be implemented now or later?</a:t>
            </a:r>
            <a:r>
              <a:rPr lang="en-US" dirty="0"/>
              <a:t> → </a:t>
            </a:r>
            <a:r>
              <a:rPr lang="en-US" b="1" dirty="0"/>
              <a:t>Now!</a:t>
            </a:r>
            <a:endParaRPr lang="en-US" dirty="0"/>
          </a:p>
          <a:p>
            <a:pPr>
              <a:buFont typeface="Arial" panose="020B0604020202020204" pitchFamily="34" charset="0"/>
              <a:buChar char="•"/>
            </a:pPr>
            <a:r>
              <a:rPr lang="en-US" b="1" dirty="0"/>
              <a:t>Benefits of Immediate Implementation:</a:t>
            </a:r>
            <a:endParaRPr lang="en-US" dirty="0"/>
          </a:p>
          <a:p>
            <a:pPr marL="742950" lvl="1" indent="-285750">
              <a:buFont typeface="Arial" panose="020B0604020202020204" pitchFamily="34" charset="0"/>
              <a:buChar char="•"/>
            </a:pPr>
            <a:r>
              <a:rPr lang="en-US" dirty="0"/>
              <a:t>Reduces vulnerabilities early, minimizing risks of exploitation.</a:t>
            </a:r>
          </a:p>
          <a:p>
            <a:pPr marL="742950" lvl="1" indent="-285750">
              <a:buFont typeface="Arial" panose="020B0604020202020204" pitchFamily="34" charset="0"/>
              <a:buChar char="•"/>
            </a:pPr>
            <a:r>
              <a:rPr lang="en-US" dirty="0"/>
              <a:t>Ensures regulatory and compliance adherence.</a:t>
            </a:r>
          </a:p>
          <a:p>
            <a:pPr marL="742950" lvl="1" indent="-285750">
              <a:buFont typeface="Arial" panose="020B0604020202020204" pitchFamily="34" charset="0"/>
              <a:buChar char="•"/>
            </a:pPr>
            <a:r>
              <a:rPr lang="en-US" dirty="0"/>
              <a:t>Produces robust, secure, and maintainable code from the start.</a:t>
            </a:r>
          </a:p>
          <a:p>
            <a:pPr>
              <a:buFont typeface="Arial" panose="020B0604020202020204" pitchFamily="34" charset="0"/>
              <a:buChar char="•"/>
            </a:pPr>
            <a:r>
              <a:rPr lang="en-US" b="1" dirty="0"/>
              <a:t>Risks of Delayed Implementation:</a:t>
            </a:r>
            <a:endParaRPr lang="en-US" dirty="0"/>
          </a:p>
          <a:p>
            <a:pPr marL="742950" lvl="1" indent="-285750">
              <a:buFont typeface="Arial" panose="020B0604020202020204" pitchFamily="34" charset="0"/>
              <a:buChar char="•"/>
            </a:pPr>
            <a:r>
              <a:rPr lang="en-US" dirty="0"/>
              <a:t>Higher cost and complexity when adding security later.</a:t>
            </a:r>
          </a:p>
          <a:p>
            <a:pPr marL="742950" lvl="1" indent="-285750">
              <a:buFont typeface="Arial" panose="020B0604020202020204" pitchFamily="34" charset="0"/>
              <a:buChar char="•"/>
            </a:pPr>
            <a:r>
              <a:rPr lang="en-US" dirty="0"/>
              <a:t>Greater chance of breaches and compromised sensitive data.</a:t>
            </a:r>
          </a:p>
          <a:p>
            <a:pPr marL="742950" lvl="1" indent="-285750">
              <a:buFont typeface="Arial" panose="020B0604020202020204" pitchFamily="34" charset="0"/>
              <a:buChar char="•"/>
            </a:pPr>
            <a:r>
              <a:rPr lang="en-US" dirty="0"/>
              <a:t>Potential for non-compliance with industry security standards.</a:t>
            </a:r>
          </a:p>
          <a:p>
            <a:pPr>
              <a:buFont typeface="Arial" panose="020B0604020202020204" pitchFamily="34" charset="0"/>
              <a:buChar char="•"/>
            </a:pPr>
            <a:r>
              <a:rPr lang="en-US" dirty="0"/>
              <a:t>Security should be a fundamental aspect of development, not an afterthought.</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3CF5CF97-F5CF-1309-63A5-B7A18E4379F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706"/>
    </mc:Choice>
    <mc:Fallback>
      <p:transition spd="slow" advTm="20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a:buFont typeface="Arial" panose="020B0604020202020204" pitchFamily="34" charset="0"/>
              <a:buChar char="•"/>
            </a:pPr>
            <a:r>
              <a:rPr lang="en-US" b="1" dirty="0"/>
              <a:t>Security policies must be well-documented, understood, and enforced.</a:t>
            </a:r>
            <a:endParaRPr lang="en-US" dirty="0"/>
          </a:p>
          <a:p>
            <a:pPr>
              <a:buFont typeface="Arial" panose="020B0604020202020204" pitchFamily="34" charset="0"/>
              <a:buChar char="•"/>
            </a:pPr>
            <a:r>
              <a:rPr lang="en-US" b="1" dirty="0" err="1"/>
              <a:t>DevSecOps</a:t>
            </a:r>
            <a:r>
              <a:rPr lang="en-US" b="1" dirty="0"/>
              <a:t> training</a:t>
            </a:r>
            <a:r>
              <a:rPr lang="en-US" dirty="0"/>
              <a:t>: Regular security awareness sessions for developers to reinforce best practices.</a:t>
            </a:r>
          </a:p>
          <a:p>
            <a:pPr>
              <a:buFont typeface="Arial" panose="020B0604020202020204" pitchFamily="34" charset="0"/>
              <a:buChar char="•"/>
            </a:pPr>
            <a:r>
              <a:rPr lang="en-US" b="1" dirty="0"/>
              <a:t>Automated security monitoring</a:t>
            </a:r>
            <a:r>
              <a:rPr lang="en-US" dirty="0"/>
              <a:t>:</a:t>
            </a:r>
          </a:p>
          <a:p>
            <a:pPr marL="742950" lvl="1" indent="-285750">
              <a:buFont typeface="Arial" panose="020B0604020202020204" pitchFamily="34" charset="0"/>
              <a:buChar char="•"/>
            </a:pPr>
            <a:r>
              <a:rPr lang="en-US" dirty="0"/>
              <a:t>Implement continuous scanning for software dependencies to prevent supply chain attacks.</a:t>
            </a:r>
          </a:p>
          <a:p>
            <a:pPr marL="742950" lvl="1" indent="-285750">
              <a:buFont typeface="Arial" panose="020B0604020202020204" pitchFamily="34" charset="0"/>
              <a:buChar char="•"/>
            </a:pPr>
            <a:r>
              <a:rPr lang="en-US" dirty="0"/>
              <a:t>Use vulnerability scanning tools to detect and remediate security flaws before deployment.</a:t>
            </a:r>
          </a:p>
          <a:p>
            <a:pPr>
              <a:buFont typeface="Arial" panose="020B0604020202020204" pitchFamily="34" charset="0"/>
              <a:buChar char="•"/>
            </a:pPr>
            <a:r>
              <a:rPr lang="en-US" b="1" dirty="0"/>
              <a:t>Access control enhancements</a:t>
            </a:r>
            <a:r>
              <a:rPr lang="en-US" dirty="0"/>
              <a:t>: Adopt least privilege access models to minimize potential attack surfaces.</a:t>
            </a:r>
          </a:p>
          <a:p>
            <a:pPr>
              <a:buFont typeface="Arial" panose="020B0604020202020204" pitchFamily="34" charset="0"/>
              <a:buChar char="•"/>
            </a:pPr>
            <a:r>
              <a:rPr lang="en-US" b="1" dirty="0"/>
              <a:t>Regular policy reviews</a:t>
            </a:r>
            <a:r>
              <a:rPr lang="en-US" dirty="0"/>
              <a:t>: Ensure security policies remain up-to-date with emerging threats and compliance requirements.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EBD413FB-07F5-65FD-0EFA-9C51162D06F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52"/>
    </mc:Choice>
    <mc:Fallback>
      <p:transition spd="slow" advTm="18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a:buFont typeface="Arial" panose="020B0604020202020204" pitchFamily="34" charset="0"/>
              <a:buChar char="•"/>
            </a:pPr>
            <a:r>
              <a:rPr lang="en-US" b="1" dirty="0"/>
              <a:t>Security must be embedded in every stage of the development lifecycle</a:t>
            </a:r>
            <a:r>
              <a:rPr lang="en-US" dirty="0"/>
              <a:t> to prevent vulnerabilities.</a:t>
            </a:r>
          </a:p>
          <a:p>
            <a:pPr>
              <a:buFont typeface="Arial" panose="020B0604020202020204" pitchFamily="34" charset="0"/>
              <a:buChar char="•"/>
            </a:pPr>
            <a:r>
              <a:rPr lang="en-US" b="1" dirty="0"/>
              <a:t>Continuous education and training</a:t>
            </a:r>
            <a:r>
              <a:rPr lang="en-US" dirty="0"/>
              <a:t>: Developers must be equipped with the knowledge to apply secure coding practices.</a:t>
            </a:r>
          </a:p>
          <a:p>
            <a:pPr>
              <a:buFont typeface="Arial" panose="020B0604020202020204" pitchFamily="34" charset="0"/>
              <a:buChar char="•"/>
            </a:pPr>
            <a:r>
              <a:rPr lang="en-US" b="1" dirty="0"/>
              <a:t>Strict enforcement mechanisms</a:t>
            </a:r>
            <a:r>
              <a:rPr lang="en-US" dirty="0"/>
              <a:t>: Security requirements should be non-negotiable in the deployment process.</a:t>
            </a:r>
          </a:p>
          <a:p>
            <a:pPr>
              <a:buFont typeface="Arial" panose="020B0604020202020204" pitchFamily="34" charset="0"/>
              <a:buChar char="•"/>
            </a:pPr>
            <a:r>
              <a:rPr lang="en-US" b="1" dirty="0"/>
              <a:t>Proactive monitoring and audits</a:t>
            </a:r>
            <a:r>
              <a:rPr lang="en-US" dirty="0"/>
              <a:t>: Implement real-time security monitoring and periodic audits to identify and mitigate risks.</a:t>
            </a:r>
          </a:p>
          <a:p>
            <a:pPr>
              <a:buFont typeface="Arial" panose="020B0604020202020204" pitchFamily="34" charset="0"/>
              <a:buChar char="•"/>
            </a:pPr>
            <a:r>
              <a:rPr lang="en-US" b="1" dirty="0"/>
              <a:t>Regular updates to security policies</a:t>
            </a:r>
            <a:r>
              <a:rPr lang="en-US" dirty="0"/>
              <a:t>: Keep policies aligned with evolving threats and industry standards.</a:t>
            </a:r>
          </a:p>
          <a:p>
            <a:pPr>
              <a:buFont typeface="Arial" panose="020B0604020202020204" pitchFamily="34" charset="0"/>
              <a:buChar char="•"/>
            </a:pPr>
            <a:r>
              <a:rPr lang="en-US" dirty="0"/>
              <a:t>A well-structured security strategy ensures long-term application integrity, data protection, and compliance with regulatory frameworks.</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6FC083F-4AD1-B354-FD2C-059CF9E8EBF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304"/>
    </mc:Choice>
    <mc:Fallback>
      <p:transition spd="slow" advTm="17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OWASP. (2023). </a:t>
            </a:r>
            <a:r>
              <a:rPr lang="en-US" i="1" dirty="0"/>
              <a:t>OWASP top ten web application security risks.</a:t>
            </a:r>
            <a:r>
              <a:rPr lang="en-US" dirty="0"/>
              <a:t> Open Web Application Security Project. </a:t>
            </a:r>
            <a:r>
              <a:rPr lang="en-US" dirty="0">
                <a:hlinkClick r:id="rId6"/>
              </a:rPr>
              <a:t>https://owasp.org/www-project-top-ten/</a:t>
            </a:r>
            <a:endParaRPr lang="en-US" dirty="0"/>
          </a:p>
          <a:p>
            <a:pPr marL="228600" lvl="0" indent="-228600" algn="l" rtl="0">
              <a:lnSpc>
                <a:spcPct val="90000"/>
              </a:lnSpc>
              <a:spcBef>
                <a:spcPts val="0"/>
              </a:spcBef>
              <a:spcAft>
                <a:spcPts val="0"/>
              </a:spcAft>
              <a:buClr>
                <a:schemeClr val="lt1"/>
              </a:buClr>
              <a:buSzPts val="2200"/>
              <a:buChar char="•"/>
            </a:pPr>
            <a:r>
              <a:rPr lang="en-US" dirty="0"/>
              <a:t>Red Hat. (2023). </a:t>
            </a:r>
            <a:r>
              <a:rPr lang="en-US" i="1" dirty="0" err="1"/>
              <a:t>DevSecOps</a:t>
            </a:r>
            <a:r>
              <a:rPr lang="en-US" i="1" dirty="0"/>
              <a:t>: Building security into DevOps.</a:t>
            </a:r>
            <a:r>
              <a:rPr lang="en-US" dirty="0"/>
              <a:t> </a:t>
            </a:r>
            <a:r>
              <a:rPr lang="en-US" dirty="0">
                <a:hlinkClick r:id="rId7"/>
              </a:rPr>
              <a:t>https://www.redhat.com/en/topics/devops/what-is-devsecops</a:t>
            </a:r>
            <a:endParaRPr lang="en-US" dirty="0"/>
          </a:p>
          <a:p>
            <a:pPr marL="228600" lvl="0" indent="-228600" algn="l" rtl="0">
              <a:lnSpc>
                <a:spcPct val="90000"/>
              </a:lnSpc>
              <a:spcBef>
                <a:spcPts val="0"/>
              </a:spcBef>
              <a:spcAft>
                <a:spcPts val="0"/>
              </a:spcAft>
              <a:buClr>
                <a:schemeClr val="lt1"/>
              </a:buClr>
              <a:buSzPts val="2200"/>
              <a:buChar char="•"/>
            </a:pPr>
            <a:r>
              <a:rPr lang="en-US" dirty="0"/>
              <a:t>Microsoft. (2022). </a:t>
            </a:r>
            <a:r>
              <a:rPr lang="en-US" i="1" dirty="0"/>
              <a:t>Best practices for a secure software supply chain.</a:t>
            </a:r>
            <a:r>
              <a:rPr lang="en-US" dirty="0"/>
              <a:t> Microsoft Learn. </a:t>
            </a:r>
            <a:r>
              <a:rPr lang="en-US" dirty="0">
                <a:hlinkClick r:id="rId8"/>
              </a:rPr>
              <a:t>https://learn.microsoft.com/en-us/nuget/concepts/security-best-practices</a:t>
            </a: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E1679ABA-1100-C508-C17B-1EE0EB786EB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117"/>
    </mc:Choice>
    <mc:Fallback>
      <p:transition spd="slow" advTm="15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360075" y="17465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977071" y="1757238"/>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Green Pace’s security policy is designed to formalize the best practices we already follow and strengthen our defense-in-depth approach. It serves as a guide to prevent security vulnerabilities and promote consistency in coding  and architectural decisions.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FEDACDF1-54D8-FB83-D9C5-7C7926BCE3D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923"/>
    </mc:Choice>
    <mc:Fallback>
      <p:transition spd="slow" advTm="19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409500" y="2174671"/>
            <a:ext cx="2486100" cy="4024200"/>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107916"/>
              </a:lnSpc>
              <a:spcBef>
                <a:spcPts val="0"/>
              </a:spcBef>
              <a:spcAft>
                <a:spcPts val="0"/>
              </a:spcAft>
              <a:buSzPts val="1800"/>
              <a:buNone/>
            </a:pPr>
            <a:endParaRPr sz="2000" dirty="0"/>
          </a:p>
          <a:p>
            <a:pPr marL="228600" lvl="0" indent="-88900" algn="l" rtl="0">
              <a:lnSpc>
                <a:spcPct val="90000"/>
              </a:lnSpc>
              <a:spcBef>
                <a:spcPts val="1000"/>
              </a:spcBef>
              <a:spcAft>
                <a:spcPts val="0"/>
              </a:spcAft>
              <a:buClr>
                <a:schemeClr val="lt1"/>
              </a:buClr>
              <a:buSzPts val="2200"/>
              <a:buNone/>
            </a:pPr>
            <a:r>
              <a:rPr lang="en-US" sz="1400" dirty="0"/>
              <a:t>Unlikely: Low likelihood of being exploited but can be problematic in specific scenarios.</a:t>
            </a:r>
          </a:p>
          <a:p>
            <a:pPr marL="228600" lvl="0" indent="-88900" algn="l" rtl="0">
              <a:lnSpc>
                <a:spcPct val="90000"/>
              </a:lnSpc>
              <a:spcBef>
                <a:spcPts val="1000"/>
              </a:spcBef>
              <a:spcAft>
                <a:spcPts val="0"/>
              </a:spcAft>
              <a:buClr>
                <a:schemeClr val="lt1"/>
              </a:buClr>
              <a:buSzPts val="2200"/>
              <a:buNone/>
            </a:pPr>
            <a:r>
              <a:rPr lang="en-US" sz="1400" dirty="0"/>
              <a:t>Low Priority: Less likely and have minimal impact but should still be addressed for compliance.</a:t>
            </a:r>
          </a:p>
          <a:p>
            <a:pPr marL="228600" lvl="0" indent="-88900" algn="l" rtl="0">
              <a:lnSpc>
                <a:spcPct val="90000"/>
              </a:lnSpc>
              <a:spcBef>
                <a:spcPts val="1000"/>
              </a:spcBef>
              <a:spcAft>
                <a:spcPts val="0"/>
              </a:spcAft>
              <a:buClr>
                <a:schemeClr val="lt1"/>
              </a:buClr>
              <a:buSzPts val="2200"/>
              <a:buNone/>
            </a:pPr>
            <a:r>
              <a:rPr lang="en-US" sz="1400" dirty="0"/>
              <a:t>Likely: Common and pose significant risks: Require focused attention and proactive measures.</a:t>
            </a:r>
          </a:p>
          <a:p>
            <a:pPr marL="228600" lvl="0" indent="-88900" algn="l" rtl="0">
              <a:lnSpc>
                <a:spcPct val="90000"/>
              </a:lnSpc>
              <a:spcBef>
                <a:spcPts val="1000"/>
              </a:spcBef>
              <a:spcAft>
                <a:spcPts val="0"/>
              </a:spcAft>
              <a:buClr>
                <a:schemeClr val="lt1"/>
              </a:buClr>
              <a:buSzPts val="2200"/>
              <a:buNone/>
            </a:pPr>
            <a:r>
              <a:rPr lang="en-US" sz="1400" dirty="0"/>
              <a:t>Priority: High remediation benefits and critical nature.</a:t>
            </a:r>
            <a:endParaRPr sz="1400" dirty="0"/>
          </a:p>
        </p:txBody>
      </p:sp>
      <p:graphicFrame>
        <p:nvGraphicFramePr>
          <p:cNvPr id="161" name="Google Shape;161;p4" descr="Alt text required"/>
          <p:cNvGraphicFramePr/>
          <p:nvPr>
            <p:extLst>
              <p:ext uri="{D42A27DB-BD31-4B8C-83A1-F6EECF244321}">
                <p14:modId xmlns:p14="http://schemas.microsoft.com/office/powerpoint/2010/main" val="2392503355"/>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Likely</a:t>
                      </a:r>
                      <a:endParaRPr sz="1400" u="none" strike="noStrike" cap="none" dirty="0">
                        <a:solidFill>
                          <a:schemeClr val="accent3">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3">
                              <a:lumMod val="75000"/>
                            </a:schemeClr>
                          </a:solidFill>
                        </a:rPr>
                        <a:t>STD-004-CLG</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3">
                              <a:lumMod val="75000"/>
                            </a:schemeClr>
                          </a:solidFill>
                        </a:rPr>
                        <a:t>STD-005-CPP</a:t>
                      </a:r>
                      <a:endParaRPr sz="1600" u="none" strike="noStrike" cap="none" dirty="0">
                        <a:solidFill>
                          <a:schemeClr val="accent3">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Priority</a:t>
                      </a:r>
                      <a:endParaRPr sz="1400" u="none" strike="noStrike" cap="none" dirty="0">
                        <a:solidFill>
                          <a:schemeClr val="accent3">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3">
                              <a:lumMod val="75000"/>
                            </a:schemeClr>
                          </a:solidFill>
                        </a:rPr>
                        <a:t>STD-004-CLG</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3">
                              <a:lumMod val="75000"/>
                            </a:schemeClr>
                          </a:solidFill>
                        </a:rPr>
                        <a:t>STD-005-CPP</a:t>
                      </a:r>
                    </a:p>
                    <a:p>
                      <a:pPr marL="0" marR="0" lvl="0" indent="0" algn="ctr" rtl="0">
                        <a:lnSpc>
                          <a:spcPct val="100000"/>
                        </a:lnSpc>
                        <a:spcBef>
                          <a:spcPts val="0"/>
                        </a:spcBef>
                        <a:spcAft>
                          <a:spcPts val="0"/>
                        </a:spcAft>
                        <a:buClr>
                          <a:srgbClr val="000000"/>
                        </a:buClr>
                        <a:buSzPts val="3600"/>
                        <a:buFont typeface="Arial"/>
                        <a:buNone/>
                      </a:pPr>
                      <a:endParaRPr sz="1600" b="0" i="0" u="none" strike="noStrike" cap="none" dirty="0">
                        <a:solidFill>
                          <a:schemeClr val="accent3">
                            <a:lumMod val="75000"/>
                          </a:schemeClr>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Low priority</a:t>
                      </a:r>
                      <a:endParaRPr sz="1400" u="none" strike="noStrike" cap="none" dirty="0">
                        <a:solidFill>
                          <a:schemeClr val="accent3">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3">
                              <a:lumMod val="75000"/>
                            </a:schemeClr>
                          </a:solidFill>
                        </a:rPr>
                        <a:t>STD-001-CPP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3">
                              <a:lumMod val="75000"/>
                            </a:schemeClr>
                          </a:solidFill>
                        </a:rPr>
                        <a:t>STD-006-CLG</a:t>
                      </a: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solidFill>
                          <a:schemeClr val="accent3">
                            <a:lumMod val="75000"/>
                          </a:schemeClr>
                        </a:solidFill>
                      </a:endParaRPr>
                    </a:p>
                    <a:p>
                      <a:pPr marL="0" marR="0" lvl="0" indent="0" algn="ctr" rtl="0">
                        <a:lnSpc>
                          <a:spcPct val="100000"/>
                        </a:lnSpc>
                        <a:spcBef>
                          <a:spcPts val="0"/>
                        </a:spcBef>
                        <a:spcAft>
                          <a:spcPts val="0"/>
                        </a:spcAft>
                        <a:buClr>
                          <a:srgbClr val="000000"/>
                        </a:buClr>
                        <a:buSzPts val="3600"/>
                        <a:buFont typeface="Arial"/>
                        <a:buNone/>
                      </a:pPr>
                      <a:endParaRPr sz="1600" u="none" strike="noStrike" cap="none" dirty="0">
                        <a:solidFill>
                          <a:schemeClr val="accent3">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Unlikely</a:t>
                      </a:r>
                      <a:endParaRPr sz="1400" u="none" strike="noStrike" cap="none" dirty="0">
                        <a:solidFill>
                          <a:schemeClr val="accent3">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3">
                              <a:lumMod val="75000"/>
                            </a:schemeClr>
                          </a:solidFill>
                        </a:rPr>
                        <a:t>STD-003-CPP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3">
                              <a:lumMod val="75000"/>
                            </a:schemeClr>
                          </a:solidFill>
                        </a:rPr>
                        <a:t>STD-006-CLG</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3">
                              <a:lumMod val="75000"/>
                            </a:schemeClr>
                          </a:solidFill>
                        </a:rPr>
                        <a:t>STD-010-CPP</a:t>
                      </a:r>
                    </a:p>
                    <a:p>
                      <a:pPr marL="0" marR="0" lvl="0" indent="0" algn="ctr" rtl="0">
                        <a:lnSpc>
                          <a:spcPct val="100000"/>
                        </a:lnSpc>
                        <a:spcBef>
                          <a:spcPts val="0"/>
                        </a:spcBef>
                        <a:spcAft>
                          <a:spcPts val="0"/>
                        </a:spcAft>
                        <a:buClr>
                          <a:srgbClr val="000000"/>
                        </a:buClr>
                        <a:buSzPts val="3600"/>
                        <a:buFont typeface="Arial"/>
                        <a:buNone/>
                      </a:pPr>
                      <a:endParaRPr sz="1600" u="none" strike="noStrike" cap="none" dirty="0">
                        <a:solidFill>
                          <a:schemeClr val="accent3">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8" name="Audio 27">
            <a:hlinkClick r:id="" action="ppaction://media"/>
            <a:extLst>
              <a:ext uri="{FF2B5EF4-FFF2-40B4-BE49-F238E27FC236}">
                <a16:creationId xmlns:a16="http://schemas.microsoft.com/office/drawing/2014/main" id="{34A0FD0A-31A4-36F6-1395-0EED6232827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378"/>
    </mc:Choice>
    <mc:Fallback>
      <p:transition spd="slow" advTm="21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1D310C4C-C619-6447-BD9E-B06A09E6C177}"/>
              </a:ext>
            </a:extLst>
          </p:cNvPr>
          <p:cNvGraphicFramePr>
            <a:graphicFrameLocks noGrp="1"/>
          </p:cNvGraphicFramePr>
          <p:nvPr>
            <p:extLst>
              <p:ext uri="{D42A27DB-BD31-4B8C-83A1-F6EECF244321}">
                <p14:modId xmlns:p14="http://schemas.microsoft.com/office/powerpoint/2010/main" val="2060162516"/>
              </p:ext>
            </p:extLst>
          </p:nvPr>
        </p:nvGraphicFramePr>
        <p:xfrm>
          <a:off x="1106557" y="2057401"/>
          <a:ext cx="9627704" cy="3708400"/>
        </p:xfrm>
        <a:graphic>
          <a:graphicData uri="http://schemas.openxmlformats.org/drawingml/2006/table">
            <a:tbl>
              <a:tblPr firstRow="1" bandRow="1">
                <a:tableStyleId>{802198C4-3087-4945-87E3-76CBB3509B7E}</a:tableStyleId>
              </a:tblPr>
              <a:tblGrid>
                <a:gridCol w="3922643">
                  <a:extLst>
                    <a:ext uri="{9D8B030D-6E8A-4147-A177-3AD203B41FA5}">
                      <a16:colId xmlns:a16="http://schemas.microsoft.com/office/drawing/2014/main" val="2132137682"/>
                    </a:ext>
                  </a:extLst>
                </a:gridCol>
                <a:gridCol w="5705061">
                  <a:extLst>
                    <a:ext uri="{9D8B030D-6E8A-4147-A177-3AD203B41FA5}">
                      <a16:colId xmlns:a16="http://schemas.microsoft.com/office/drawing/2014/main" val="577318447"/>
                    </a:ext>
                  </a:extLst>
                </a:gridCol>
              </a:tblGrid>
              <a:tr h="370840">
                <a:tc>
                  <a:txBody>
                    <a:bodyPr/>
                    <a:lstStyle/>
                    <a:p>
                      <a:r>
                        <a:rPr lang="en-US" dirty="0">
                          <a:solidFill>
                            <a:schemeClr val="bg1"/>
                          </a:solidFill>
                        </a:rPr>
                        <a:t>1. Validate Input Data.</a:t>
                      </a:r>
                    </a:p>
                  </a:txBody>
                  <a:tcPr/>
                </a:tc>
                <a:tc>
                  <a:txBody>
                    <a:bodyPr/>
                    <a:lstStyle/>
                    <a:p>
                      <a:r>
                        <a:rPr lang="en-US" dirty="0">
                          <a:solidFill>
                            <a:schemeClr val="bg1"/>
                          </a:solidFill>
                        </a:rPr>
                        <a:t>STD-001-CPP, STD-003-CPP, STD-009-CLG</a:t>
                      </a:r>
                    </a:p>
                  </a:txBody>
                  <a:tcPr/>
                </a:tc>
                <a:extLst>
                  <a:ext uri="{0D108BD9-81ED-4DB2-BD59-A6C34878D82A}">
                    <a16:rowId xmlns:a16="http://schemas.microsoft.com/office/drawing/2014/main" val="1010730610"/>
                  </a:ext>
                </a:extLst>
              </a:tr>
              <a:tr h="370840">
                <a:tc>
                  <a:txBody>
                    <a:bodyPr/>
                    <a:lstStyle/>
                    <a:p>
                      <a:r>
                        <a:rPr lang="en-US" dirty="0">
                          <a:solidFill>
                            <a:schemeClr val="bg1"/>
                          </a:solidFill>
                        </a:rPr>
                        <a:t>2. Head Compiler Warnings.</a:t>
                      </a:r>
                    </a:p>
                  </a:txBody>
                  <a:tcPr/>
                </a:tc>
                <a:tc>
                  <a:txBody>
                    <a:bodyPr/>
                    <a:lstStyle/>
                    <a:p>
                      <a:r>
                        <a:rPr lang="en-US" dirty="0">
                          <a:solidFill>
                            <a:schemeClr val="bg1"/>
                          </a:solidFill>
                        </a:rPr>
                        <a:t>STD-002-CPP, STD-010-CPP</a:t>
                      </a:r>
                    </a:p>
                  </a:txBody>
                  <a:tcPr/>
                </a:tc>
                <a:extLst>
                  <a:ext uri="{0D108BD9-81ED-4DB2-BD59-A6C34878D82A}">
                    <a16:rowId xmlns:a16="http://schemas.microsoft.com/office/drawing/2014/main" val="575369855"/>
                  </a:ext>
                </a:extLst>
              </a:tr>
              <a:tr h="370840">
                <a:tc>
                  <a:txBody>
                    <a:bodyPr/>
                    <a:lstStyle/>
                    <a:p>
                      <a:r>
                        <a:rPr lang="en-US" dirty="0">
                          <a:solidFill>
                            <a:schemeClr val="bg1"/>
                          </a:solidFill>
                        </a:rPr>
                        <a:t>3. Architect and Design for Security Policies.</a:t>
                      </a:r>
                    </a:p>
                  </a:txBody>
                  <a:tcPr/>
                </a:tc>
                <a:tc>
                  <a:txBody>
                    <a:bodyPr/>
                    <a:lstStyle/>
                    <a:p>
                      <a:r>
                        <a:rPr lang="en-US" dirty="0">
                          <a:solidFill>
                            <a:schemeClr val="bg1"/>
                          </a:solidFill>
                        </a:rPr>
                        <a:t>STD-010-CPP</a:t>
                      </a:r>
                    </a:p>
                  </a:txBody>
                  <a:tcPr/>
                </a:tc>
                <a:extLst>
                  <a:ext uri="{0D108BD9-81ED-4DB2-BD59-A6C34878D82A}">
                    <a16:rowId xmlns:a16="http://schemas.microsoft.com/office/drawing/2014/main" val="945927376"/>
                  </a:ext>
                </a:extLst>
              </a:tr>
              <a:tr h="370840">
                <a:tc>
                  <a:txBody>
                    <a:bodyPr/>
                    <a:lstStyle/>
                    <a:p>
                      <a:r>
                        <a:rPr lang="en-US" dirty="0">
                          <a:solidFill>
                            <a:schemeClr val="bg1"/>
                          </a:solidFill>
                        </a:rPr>
                        <a:t>4. Keep it Simple.</a:t>
                      </a:r>
                    </a:p>
                  </a:txBody>
                  <a:tcPr/>
                </a:tc>
                <a:tc>
                  <a:txBody>
                    <a:bodyPr/>
                    <a:lstStyle/>
                    <a:p>
                      <a:r>
                        <a:rPr lang="en-US" dirty="0">
                          <a:solidFill>
                            <a:schemeClr val="bg1"/>
                          </a:solidFill>
                        </a:rPr>
                        <a:t>STD-008-CPP</a:t>
                      </a:r>
                    </a:p>
                  </a:txBody>
                  <a:tcPr/>
                </a:tc>
                <a:extLst>
                  <a:ext uri="{0D108BD9-81ED-4DB2-BD59-A6C34878D82A}">
                    <a16:rowId xmlns:a16="http://schemas.microsoft.com/office/drawing/2014/main" val="730811826"/>
                  </a:ext>
                </a:extLst>
              </a:tr>
              <a:tr h="370840">
                <a:tc>
                  <a:txBody>
                    <a:bodyPr/>
                    <a:lstStyle/>
                    <a:p>
                      <a:r>
                        <a:rPr lang="en-US" dirty="0">
                          <a:solidFill>
                            <a:schemeClr val="bg1"/>
                          </a:solidFill>
                        </a:rPr>
                        <a:t>5. Default Deny.</a:t>
                      </a:r>
                    </a:p>
                  </a:txBody>
                  <a:tcPr/>
                </a:tc>
                <a:tc>
                  <a:txBody>
                    <a:bodyPr/>
                    <a:lstStyle/>
                    <a:p>
                      <a:r>
                        <a:rPr lang="en-US" dirty="0">
                          <a:solidFill>
                            <a:schemeClr val="bg1"/>
                          </a:solidFill>
                        </a:rPr>
                        <a:t>STD-004-CLG</a:t>
                      </a:r>
                    </a:p>
                  </a:txBody>
                  <a:tcPr/>
                </a:tc>
                <a:extLst>
                  <a:ext uri="{0D108BD9-81ED-4DB2-BD59-A6C34878D82A}">
                    <a16:rowId xmlns:a16="http://schemas.microsoft.com/office/drawing/2014/main" val="1142582710"/>
                  </a:ext>
                </a:extLst>
              </a:tr>
              <a:tr h="370840">
                <a:tc>
                  <a:txBody>
                    <a:bodyPr/>
                    <a:lstStyle/>
                    <a:p>
                      <a:r>
                        <a:rPr lang="en-US" dirty="0">
                          <a:solidFill>
                            <a:schemeClr val="bg1"/>
                          </a:solidFill>
                        </a:rPr>
                        <a:t>6. Adhere to the Principle of Least Privilege.</a:t>
                      </a:r>
                    </a:p>
                  </a:txBody>
                  <a:tcPr/>
                </a:tc>
                <a:tc>
                  <a:txBody>
                    <a:bodyPr/>
                    <a:lstStyle/>
                    <a:p>
                      <a:r>
                        <a:rPr lang="en-US" dirty="0">
                          <a:solidFill>
                            <a:schemeClr val="bg1"/>
                          </a:solidFill>
                        </a:rPr>
                        <a:t>STD-007-CPP </a:t>
                      </a:r>
                    </a:p>
                  </a:txBody>
                  <a:tcPr/>
                </a:tc>
                <a:extLst>
                  <a:ext uri="{0D108BD9-81ED-4DB2-BD59-A6C34878D82A}">
                    <a16:rowId xmlns:a16="http://schemas.microsoft.com/office/drawing/2014/main" val="2190758088"/>
                  </a:ext>
                </a:extLst>
              </a:tr>
              <a:tr h="370840">
                <a:tc>
                  <a:txBody>
                    <a:bodyPr/>
                    <a:lstStyle/>
                    <a:p>
                      <a:r>
                        <a:rPr lang="en-US" dirty="0">
                          <a:solidFill>
                            <a:schemeClr val="bg1"/>
                          </a:solidFill>
                        </a:rPr>
                        <a:t>7. Sanitize Data Sent to Other Systems.</a:t>
                      </a:r>
                    </a:p>
                  </a:txBody>
                  <a:tcPr/>
                </a:tc>
                <a:tc>
                  <a:txBody>
                    <a:bodyPr/>
                    <a:lstStyle/>
                    <a:p>
                      <a:r>
                        <a:rPr lang="en-US" dirty="0">
                          <a:solidFill>
                            <a:schemeClr val="bg1"/>
                          </a:solidFill>
                        </a:rPr>
                        <a:t>STD-003-CPP, STD-004-CLG</a:t>
                      </a:r>
                    </a:p>
                  </a:txBody>
                  <a:tcPr/>
                </a:tc>
                <a:extLst>
                  <a:ext uri="{0D108BD9-81ED-4DB2-BD59-A6C34878D82A}">
                    <a16:rowId xmlns:a16="http://schemas.microsoft.com/office/drawing/2014/main" val="2503082351"/>
                  </a:ext>
                </a:extLst>
              </a:tr>
              <a:tr h="370840">
                <a:tc>
                  <a:txBody>
                    <a:bodyPr/>
                    <a:lstStyle/>
                    <a:p>
                      <a:r>
                        <a:rPr lang="en-US" dirty="0">
                          <a:solidFill>
                            <a:schemeClr val="bg1"/>
                          </a:solidFill>
                        </a:rPr>
                        <a:t>8. Practice Defense in Depth.</a:t>
                      </a:r>
                    </a:p>
                  </a:txBody>
                  <a:tcPr/>
                </a:tc>
                <a:tc>
                  <a:txBody>
                    <a:bodyPr/>
                    <a:lstStyle/>
                    <a:p>
                      <a:r>
                        <a:rPr lang="en-US" dirty="0">
                          <a:solidFill>
                            <a:schemeClr val="bg1"/>
                          </a:solidFill>
                        </a:rPr>
                        <a:t>STD-005-CPP, STD-007-CPP, STD-009-CLG</a:t>
                      </a:r>
                    </a:p>
                  </a:txBody>
                  <a:tcPr/>
                </a:tc>
                <a:extLst>
                  <a:ext uri="{0D108BD9-81ED-4DB2-BD59-A6C34878D82A}">
                    <a16:rowId xmlns:a16="http://schemas.microsoft.com/office/drawing/2014/main" val="208213184"/>
                  </a:ext>
                </a:extLst>
              </a:tr>
              <a:tr h="370840">
                <a:tc>
                  <a:txBody>
                    <a:bodyPr/>
                    <a:lstStyle/>
                    <a:p>
                      <a:r>
                        <a:rPr lang="en-US" dirty="0">
                          <a:solidFill>
                            <a:schemeClr val="bg1"/>
                          </a:solidFill>
                        </a:rPr>
                        <a:t>9. Use effective Quality Assurance Techniques.</a:t>
                      </a:r>
                    </a:p>
                  </a:txBody>
                  <a:tcPr/>
                </a:tc>
                <a:tc>
                  <a:txBody>
                    <a:bodyPr/>
                    <a:lstStyle/>
                    <a:p>
                      <a:r>
                        <a:rPr lang="en-US" dirty="0">
                          <a:solidFill>
                            <a:schemeClr val="bg1"/>
                          </a:solidFill>
                        </a:rPr>
                        <a:t>STD-005-CPP, STD-006-CLG, STD-008-CPP</a:t>
                      </a:r>
                    </a:p>
                  </a:txBody>
                  <a:tcPr/>
                </a:tc>
                <a:extLst>
                  <a:ext uri="{0D108BD9-81ED-4DB2-BD59-A6C34878D82A}">
                    <a16:rowId xmlns:a16="http://schemas.microsoft.com/office/drawing/2014/main" val="3968878703"/>
                  </a:ext>
                </a:extLst>
              </a:tr>
              <a:tr h="370840">
                <a:tc>
                  <a:txBody>
                    <a:bodyPr/>
                    <a:lstStyle/>
                    <a:p>
                      <a:r>
                        <a:rPr lang="en-US" dirty="0">
                          <a:solidFill>
                            <a:schemeClr val="bg1"/>
                          </a:solidFill>
                        </a:rPr>
                        <a:t>10. Adopt a Secure Coding Standard.</a:t>
                      </a:r>
                    </a:p>
                  </a:txBody>
                  <a:tcPr/>
                </a:tc>
                <a:tc>
                  <a:txBody>
                    <a:bodyPr/>
                    <a:lstStyle/>
                    <a:p>
                      <a:r>
                        <a:rPr lang="en-US" dirty="0">
                          <a:solidFill>
                            <a:schemeClr val="bg1"/>
                          </a:solidFill>
                        </a:rPr>
                        <a:t>STD-001-CPP, STD-002-CPP, STD-006-CLG</a:t>
                      </a:r>
                    </a:p>
                  </a:txBody>
                  <a:tcPr/>
                </a:tc>
                <a:extLst>
                  <a:ext uri="{0D108BD9-81ED-4DB2-BD59-A6C34878D82A}">
                    <a16:rowId xmlns:a16="http://schemas.microsoft.com/office/drawing/2014/main" val="4085335550"/>
                  </a:ext>
                </a:extLst>
              </a:tr>
            </a:tbl>
          </a:graphicData>
        </a:graphic>
      </p:graphicFrame>
      <p:pic>
        <p:nvPicPr>
          <p:cNvPr id="17" name="Audio 16">
            <a:hlinkClick r:id="" action="ppaction://media"/>
            <a:extLst>
              <a:ext uri="{FF2B5EF4-FFF2-40B4-BE49-F238E27FC236}">
                <a16:creationId xmlns:a16="http://schemas.microsoft.com/office/drawing/2014/main" id="{3A5779CD-E575-0A9E-1F12-A56EE0E956F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818"/>
    </mc:Choice>
    <mc:Fallback>
      <p:transition spd="slow" advTm="17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B7584E8B-365A-E8D9-72D3-DE844E9A7E13}"/>
              </a:ext>
            </a:extLst>
          </p:cNvPr>
          <p:cNvGraphicFramePr>
            <a:graphicFrameLocks noGrp="1"/>
          </p:cNvGraphicFramePr>
          <p:nvPr>
            <p:extLst>
              <p:ext uri="{D42A27DB-BD31-4B8C-83A1-F6EECF244321}">
                <p14:modId xmlns:p14="http://schemas.microsoft.com/office/powerpoint/2010/main" val="2421103949"/>
              </p:ext>
            </p:extLst>
          </p:nvPr>
        </p:nvGraphicFramePr>
        <p:xfrm>
          <a:off x="1814310" y="2057401"/>
          <a:ext cx="8128000" cy="4297680"/>
        </p:xfrm>
        <a:graphic>
          <a:graphicData uri="http://schemas.openxmlformats.org/drawingml/2006/table">
            <a:tbl>
              <a:tblPr firstRow="1" bandRow="1">
                <a:tableStyleId>{802198C4-3087-4945-87E3-76CBB3509B7E}</a:tableStyleId>
              </a:tblPr>
              <a:tblGrid>
                <a:gridCol w="4064000">
                  <a:extLst>
                    <a:ext uri="{9D8B030D-6E8A-4147-A177-3AD203B41FA5}">
                      <a16:colId xmlns:a16="http://schemas.microsoft.com/office/drawing/2014/main" val="1109974810"/>
                    </a:ext>
                  </a:extLst>
                </a:gridCol>
                <a:gridCol w="4064000">
                  <a:extLst>
                    <a:ext uri="{9D8B030D-6E8A-4147-A177-3AD203B41FA5}">
                      <a16:colId xmlns:a16="http://schemas.microsoft.com/office/drawing/2014/main" val="2366832880"/>
                    </a:ext>
                  </a:extLst>
                </a:gridCol>
              </a:tblGrid>
              <a:tr h="370840">
                <a:tc>
                  <a:txBody>
                    <a:bodyPr/>
                    <a:lstStyle/>
                    <a:p>
                      <a:r>
                        <a:rPr lang="en-US" dirty="0">
                          <a:solidFill>
                            <a:schemeClr val="bg1"/>
                          </a:solidFill>
                        </a:rPr>
                        <a:t>Input Validation (e.g., Sanitize inputs to prevent SQL injection).</a:t>
                      </a:r>
                    </a:p>
                  </a:txBody>
                  <a:tcPr/>
                </a:tc>
                <a:tc>
                  <a:txBody>
                    <a:bodyPr/>
                    <a:lstStyle/>
                    <a:p>
                      <a:pPr algn="ctr"/>
                      <a:r>
                        <a:rPr lang="en-US" dirty="0">
                          <a:solidFill>
                            <a:schemeClr val="bg1"/>
                          </a:solidFill>
                        </a:rPr>
                        <a:t>STD-004-CLG</a:t>
                      </a:r>
                    </a:p>
                  </a:txBody>
                  <a:tcPr/>
                </a:tc>
                <a:extLst>
                  <a:ext uri="{0D108BD9-81ED-4DB2-BD59-A6C34878D82A}">
                    <a16:rowId xmlns:a16="http://schemas.microsoft.com/office/drawing/2014/main" val="4163738756"/>
                  </a:ext>
                </a:extLst>
              </a:tr>
              <a:tr h="370840">
                <a:tc>
                  <a:txBody>
                    <a:bodyPr/>
                    <a:lstStyle/>
                    <a:p>
                      <a:r>
                        <a:rPr lang="en-US" dirty="0">
                          <a:solidFill>
                            <a:schemeClr val="bg1"/>
                          </a:solidFill>
                        </a:rPr>
                        <a:t>Proper memory management (e.g., avoid memory leaks).</a:t>
                      </a:r>
                    </a:p>
                  </a:txBody>
                  <a:tcPr/>
                </a:tc>
                <a:tc>
                  <a:txBody>
                    <a:bodyPr/>
                    <a:lstStyle/>
                    <a:p>
                      <a:pPr algn="ctr"/>
                      <a:r>
                        <a:rPr lang="en-US" dirty="0">
                          <a:solidFill>
                            <a:schemeClr val="bg1"/>
                          </a:solidFill>
                        </a:rPr>
                        <a:t>STD-005-CPP</a:t>
                      </a:r>
                    </a:p>
                  </a:txBody>
                  <a:tcPr/>
                </a:tc>
                <a:extLst>
                  <a:ext uri="{0D108BD9-81ED-4DB2-BD59-A6C34878D82A}">
                    <a16:rowId xmlns:a16="http://schemas.microsoft.com/office/drawing/2014/main" val="1384007530"/>
                  </a:ext>
                </a:extLst>
              </a:tr>
              <a:tr h="370840">
                <a:tc>
                  <a:txBody>
                    <a:bodyPr/>
                    <a:lstStyle/>
                    <a:p>
                      <a:r>
                        <a:rPr lang="en-US" dirty="0">
                          <a:solidFill>
                            <a:schemeClr val="bg1"/>
                          </a:solidFill>
                        </a:rPr>
                        <a:t>Exception handling (e.g., handle all thrown exceptions).</a:t>
                      </a:r>
                    </a:p>
                  </a:txBody>
                  <a:tcPr/>
                </a:tc>
                <a:tc>
                  <a:txBody>
                    <a:bodyPr/>
                    <a:lstStyle/>
                    <a:p>
                      <a:pPr algn="ctr"/>
                      <a:r>
                        <a:rPr lang="en-US" dirty="0">
                          <a:solidFill>
                            <a:schemeClr val="bg1"/>
                          </a:solidFill>
                        </a:rPr>
                        <a:t>STD-007-CPP</a:t>
                      </a:r>
                    </a:p>
                  </a:txBody>
                  <a:tcPr/>
                </a:tc>
                <a:extLst>
                  <a:ext uri="{0D108BD9-81ED-4DB2-BD59-A6C34878D82A}">
                    <a16:rowId xmlns:a16="http://schemas.microsoft.com/office/drawing/2014/main" val="2660510472"/>
                  </a:ext>
                </a:extLst>
              </a:tr>
              <a:tr h="370840">
                <a:tc>
                  <a:txBody>
                    <a:bodyPr/>
                    <a:lstStyle/>
                    <a:p>
                      <a:r>
                        <a:rPr lang="en-US" dirty="0">
                          <a:solidFill>
                            <a:schemeClr val="bg1"/>
                          </a:solidFill>
                        </a:rPr>
                        <a:t>Secure string operations (e.g., avoid unsafe string functions).</a:t>
                      </a:r>
                    </a:p>
                  </a:txBody>
                  <a:tcPr/>
                </a:tc>
                <a:tc>
                  <a:txBody>
                    <a:bodyPr/>
                    <a:lstStyle/>
                    <a:p>
                      <a:pPr algn="ctr"/>
                      <a:r>
                        <a:rPr lang="en-US" dirty="0">
                          <a:solidFill>
                            <a:schemeClr val="bg1"/>
                          </a:solidFill>
                        </a:rPr>
                        <a:t>STD-003-CPP</a:t>
                      </a:r>
                    </a:p>
                  </a:txBody>
                  <a:tcPr/>
                </a:tc>
                <a:extLst>
                  <a:ext uri="{0D108BD9-81ED-4DB2-BD59-A6C34878D82A}">
                    <a16:rowId xmlns:a16="http://schemas.microsoft.com/office/drawing/2014/main" val="3619814378"/>
                  </a:ext>
                </a:extLst>
              </a:tr>
              <a:tr h="370840">
                <a:tc>
                  <a:txBody>
                    <a:bodyPr/>
                    <a:lstStyle/>
                    <a:p>
                      <a:r>
                        <a:rPr lang="en-US" dirty="0">
                          <a:solidFill>
                            <a:schemeClr val="bg1"/>
                          </a:solidFill>
                        </a:rPr>
                        <a:t>Adhere to correct data types and values.</a:t>
                      </a:r>
                    </a:p>
                  </a:txBody>
                  <a:tcPr/>
                </a:tc>
                <a:tc>
                  <a:txBody>
                    <a:bodyPr/>
                    <a:lstStyle/>
                    <a:p>
                      <a:pPr algn="ctr"/>
                      <a:r>
                        <a:rPr lang="en-US" dirty="0">
                          <a:solidFill>
                            <a:schemeClr val="bg1"/>
                          </a:solidFill>
                        </a:rPr>
                        <a:t>STD-001-CPP</a:t>
                      </a:r>
                    </a:p>
                  </a:txBody>
                  <a:tcPr/>
                </a:tc>
                <a:extLst>
                  <a:ext uri="{0D108BD9-81ED-4DB2-BD59-A6C34878D82A}">
                    <a16:rowId xmlns:a16="http://schemas.microsoft.com/office/drawing/2014/main" val="2197401125"/>
                  </a:ext>
                </a:extLst>
              </a:tr>
              <a:tr h="370840">
                <a:tc>
                  <a:txBody>
                    <a:bodyPr/>
                    <a:lstStyle/>
                    <a:p>
                      <a:r>
                        <a:rPr lang="en-US" dirty="0">
                          <a:solidFill>
                            <a:schemeClr val="bg1"/>
                          </a:solidFill>
                        </a:rPr>
                        <a:t>Avoid cycles in initialization of static objects.</a:t>
                      </a:r>
                    </a:p>
                  </a:txBody>
                  <a:tcPr/>
                </a:tc>
                <a:tc>
                  <a:txBody>
                    <a:bodyPr/>
                    <a:lstStyle/>
                    <a:p>
                      <a:pPr algn="ctr"/>
                      <a:r>
                        <a:rPr lang="en-US" dirty="0">
                          <a:solidFill>
                            <a:schemeClr val="bg1"/>
                          </a:solidFill>
                        </a:rPr>
                        <a:t>STD-008-CPP</a:t>
                      </a:r>
                    </a:p>
                  </a:txBody>
                  <a:tcPr/>
                </a:tc>
                <a:extLst>
                  <a:ext uri="{0D108BD9-81ED-4DB2-BD59-A6C34878D82A}">
                    <a16:rowId xmlns:a16="http://schemas.microsoft.com/office/drawing/2014/main" val="2374325443"/>
                  </a:ext>
                </a:extLst>
              </a:tr>
              <a:tr h="370840">
                <a:tc>
                  <a:txBody>
                    <a:bodyPr/>
                    <a:lstStyle/>
                    <a:p>
                      <a:r>
                        <a:rPr lang="en-US" dirty="0">
                          <a:solidFill>
                            <a:schemeClr val="bg1"/>
                          </a:solidFill>
                        </a:rPr>
                        <a:t>Use static assertions for compile-time checks.</a:t>
                      </a:r>
                    </a:p>
                  </a:txBody>
                  <a:tcPr/>
                </a:tc>
                <a:tc>
                  <a:txBody>
                    <a:bodyPr/>
                    <a:lstStyle/>
                    <a:p>
                      <a:pPr algn="ctr"/>
                      <a:r>
                        <a:rPr lang="en-US" dirty="0">
                          <a:solidFill>
                            <a:schemeClr val="bg1"/>
                          </a:solidFill>
                        </a:rPr>
                        <a:t>STD-006-CLG</a:t>
                      </a:r>
                    </a:p>
                  </a:txBody>
                  <a:tcPr/>
                </a:tc>
                <a:extLst>
                  <a:ext uri="{0D108BD9-81ED-4DB2-BD59-A6C34878D82A}">
                    <a16:rowId xmlns:a16="http://schemas.microsoft.com/office/drawing/2014/main" val="1492014060"/>
                  </a:ext>
                </a:extLst>
              </a:tr>
              <a:tr h="370840">
                <a:tc>
                  <a:txBody>
                    <a:bodyPr/>
                    <a:lstStyle/>
                    <a:p>
                      <a:r>
                        <a:rPr lang="en-US" dirty="0">
                          <a:solidFill>
                            <a:schemeClr val="bg1"/>
                          </a:solidFill>
                        </a:rPr>
                        <a:t>Return values from all exit paths.</a:t>
                      </a:r>
                    </a:p>
                  </a:txBody>
                  <a:tcPr/>
                </a:tc>
                <a:tc>
                  <a:txBody>
                    <a:bodyPr/>
                    <a:lstStyle/>
                    <a:p>
                      <a:pPr algn="ctr"/>
                      <a:r>
                        <a:rPr lang="en-US" dirty="0">
                          <a:solidFill>
                            <a:schemeClr val="bg1"/>
                          </a:solidFill>
                        </a:rPr>
                        <a:t>STD-002-CPP</a:t>
                      </a:r>
                    </a:p>
                  </a:txBody>
                  <a:tcPr/>
                </a:tc>
                <a:extLst>
                  <a:ext uri="{0D108BD9-81ED-4DB2-BD59-A6C34878D82A}">
                    <a16:rowId xmlns:a16="http://schemas.microsoft.com/office/drawing/2014/main" val="318677875"/>
                  </a:ext>
                </a:extLst>
              </a:tr>
              <a:tr h="370840">
                <a:tc>
                  <a:txBody>
                    <a:bodyPr/>
                    <a:lstStyle/>
                    <a:p>
                      <a:r>
                        <a:rPr lang="en-US" dirty="0">
                          <a:solidFill>
                            <a:schemeClr val="bg1"/>
                          </a:solidFill>
                        </a:rPr>
                        <a:t>Ensure proper random number generation.</a:t>
                      </a:r>
                    </a:p>
                  </a:txBody>
                  <a:tcPr/>
                </a:tc>
                <a:tc>
                  <a:txBody>
                    <a:bodyPr/>
                    <a:lstStyle/>
                    <a:p>
                      <a:pPr algn="ctr"/>
                      <a:r>
                        <a:rPr lang="en-US" dirty="0">
                          <a:solidFill>
                            <a:schemeClr val="bg1"/>
                          </a:solidFill>
                        </a:rPr>
                        <a:t>STD-010-CPP</a:t>
                      </a:r>
                    </a:p>
                  </a:txBody>
                  <a:tcPr/>
                </a:tc>
                <a:extLst>
                  <a:ext uri="{0D108BD9-81ED-4DB2-BD59-A6C34878D82A}">
                    <a16:rowId xmlns:a16="http://schemas.microsoft.com/office/drawing/2014/main" val="165577339"/>
                  </a:ext>
                </a:extLst>
              </a:tr>
              <a:tr h="370840">
                <a:tc>
                  <a:txBody>
                    <a:bodyPr/>
                    <a:lstStyle/>
                    <a:p>
                      <a:r>
                        <a:rPr lang="en-US" dirty="0">
                          <a:solidFill>
                            <a:schemeClr val="bg1"/>
                          </a:solidFill>
                        </a:rPr>
                        <a:t>Detect and handle integer precision issues.</a:t>
                      </a:r>
                    </a:p>
                  </a:txBody>
                  <a:tcPr/>
                </a:tc>
                <a:tc>
                  <a:txBody>
                    <a:bodyPr/>
                    <a:lstStyle/>
                    <a:p>
                      <a:pPr algn="ctr"/>
                      <a:r>
                        <a:rPr lang="en-US" dirty="0">
                          <a:solidFill>
                            <a:schemeClr val="bg1"/>
                          </a:solidFill>
                        </a:rPr>
                        <a:t>STD-009-CLG</a:t>
                      </a:r>
                    </a:p>
                  </a:txBody>
                  <a:tcPr/>
                </a:tc>
                <a:extLst>
                  <a:ext uri="{0D108BD9-81ED-4DB2-BD59-A6C34878D82A}">
                    <a16:rowId xmlns:a16="http://schemas.microsoft.com/office/drawing/2014/main" val="1459620983"/>
                  </a:ext>
                </a:extLst>
              </a:tr>
            </a:tbl>
          </a:graphicData>
        </a:graphic>
      </p:graphicFrame>
      <p:pic>
        <p:nvPicPr>
          <p:cNvPr id="13" name="Audio 12">
            <a:hlinkClick r:id="" action="ppaction://media"/>
            <a:extLst>
              <a:ext uri="{FF2B5EF4-FFF2-40B4-BE49-F238E27FC236}">
                <a16:creationId xmlns:a16="http://schemas.microsoft.com/office/drawing/2014/main" id="{51102B32-9EAE-2F49-556C-480C8E7ED76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578"/>
    </mc:Choice>
    <mc:Fallback>
      <p:transition spd="slow" advTm="15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918B7613-2CED-24FC-874D-BB8AF7CBEC3E}"/>
              </a:ext>
            </a:extLst>
          </p:cNvPr>
          <p:cNvGraphicFramePr>
            <a:graphicFrameLocks noGrp="1"/>
          </p:cNvGraphicFramePr>
          <p:nvPr>
            <p:extLst>
              <p:ext uri="{D42A27DB-BD31-4B8C-83A1-F6EECF244321}">
                <p14:modId xmlns:p14="http://schemas.microsoft.com/office/powerpoint/2010/main" val="1592603031"/>
              </p:ext>
            </p:extLst>
          </p:nvPr>
        </p:nvGraphicFramePr>
        <p:xfrm>
          <a:off x="1328530" y="2650800"/>
          <a:ext cx="9534939" cy="3272922"/>
        </p:xfrm>
        <a:graphic>
          <a:graphicData uri="http://schemas.openxmlformats.org/drawingml/2006/table">
            <a:tbl>
              <a:tblPr firstRow="1" firstCol="1">
                <a:tableStyleId>{802198C4-3087-4945-87E3-76CBB3509B7E}</a:tableStyleId>
              </a:tblPr>
              <a:tblGrid>
                <a:gridCol w="1684978">
                  <a:extLst>
                    <a:ext uri="{9D8B030D-6E8A-4147-A177-3AD203B41FA5}">
                      <a16:colId xmlns:a16="http://schemas.microsoft.com/office/drawing/2014/main" val="968356988"/>
                    </a:ext>
                  </a:extLst>
                </a:gridCol>
                <a:gridCol w="7849961">
                  <a:extLst>
                    <a:ext uri="{9D8B030D-6E8A-4147-A177-3AD203B41FA5}">
                      <a16:colId xmlns:a16="http://schemas.microsoft.com/office/drawing/2014/main" val="3833104761"/>
                    </a:ext>
                  </a:extLst>
                </a:gridCol>
              </a:tblGrid>
              <a:tr h="970867">
                <a:tc>
                  <a:txBody>
                    <a:bodyPr/>
                    <a:lstStyle/>
                    <a:p>
                      <a:pPr marL="0" marR="0"/>
                      <a:r>
                        <a:rPr lang="en-US" sz="1200" dirty="0">
                          <a:solidFill>
                            <a:schemeClr val="bg1"/>
                          </a:solidFill>
                          <a:effectLst/>
                        </a:rPr>
                        <a:t>Encryption at rest</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1200" dirty="0">
                          <a:solidFill>
                            <a:schemeClr val="bg1"/>
                          </a:solidFill>
                          <a:effectLst/>
                        </a:rPr>
                        <a:t>It refers to protecting stored data using cryptographic methods to prevent unauthorized data. It prevents data breaches even if storage devices are stolen or accessed by unauthorized parties. </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92839251"/>
                  </a:ext>
                </a:extLst>
              </a:tr>
              <a:tr h="1331188">
                <a:tc>
                  <a:txBody>
                    <a:bodyPr/>
                    <a:lstStyle/>
                    <a:p>
                      <a:pPr marL="0" marR="0"/>
                      <a:r>
                        <a:rPr lang="en-US" sz="1200">
                          <a:solidFill>
                            <a:schemeClr val="bg1"/>
                          </a:solidFill>
                          <a:effectLst/>
                        </a:rPr>
                        <a:t>Encryption in flight</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1200" dirty="0">
                          <a:solidFill>
                            <a:schemeClr val="bg1"/>
                          </a:solidFill>
                          <a:effectLst/>
                        </a:rPr>
                        <a:t>Ensures that data moving between systems remains secure and cannot be intercepted. This prevents man-in -the-middle attacks and ensures that sensitive data, such as user credentials, remain protected during transmission. </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4093621427"/>
                  </a:ext>
                </a:extLst>
              </a:tr>
              <a:tr h="970867">
                <a:tc>
                  <a:txBody>
                    <a:bodyPr/>
                    <a:lstStyle/>
                    <a:p>
                      <a:pPr marL="0" marR="0"/>
                      <a:r>
                        <a:rPr lang="en-US" sz="1200" dirty="0">
                          <a:solidFill>
                            <a:schemeClr val="bg1"/>
                          </a:solidFill>
                          <a:effectLst/>
                        </a:rPr>
                        <a:t>Encryption in use</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1200" dirty="0">
                          <a:solidFill>
                            <a:schemeClr val="bg1"/>
                          </a:solidFill>
                          <a:effectLst/>
                        </a:rPr>
                        <a:t>This refers to encrypting data while it is actively being processed or manipulated in memory. This prevents exposure of sensitive data in memory dumps and mitigates risks of insider threats accessing unencrypted data. </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085352627"/>
                  </a:ext>
                </a:extLst>
              </a:tr>
            </a:tbl>
          </a:graphicData>
        </a:graphic>
      </p:graphicFrame>
      <p:pic>
        <p:nvPicPr>
          <p:cNvPr id="18" name="Audio 17">
            <a:hlinkClick r:id="" action="ppaction://media"/>
            <a:extLst>
              <a:ext uri="{FF2B5EF4-FFF2-40B4-BE49-F238E27FC236}">
                <a16:creationId xmlns:a16="http://schemas.microsoft.com/office/drawing/2014/main" id="{F89F883E-5884-75F5-51BD-A756036E62F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081"/>
    </mc:Choice>
    <mc:Fallback>
      <p:transition spd="slow" advTm="20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4400A9BE-A13B-330C-5DCA-888B7D1BC6F0}"/>
              </a:ext>
            </a:extLst>
          </p:cNvPr>
          <p:cNvGraphicFramePr>
            <a:graphicFrameLocks noGrp="1"/>
          </p:cNvGraphicFramePr>
          <p:nvPr>
            <p:extLst>
              <p:ext uri="{D42A27DB-BD31-4B8C-83A1-F6EECF244321}">
                <p14:modId xmlns:p14="http://schemas.microsoft.com/office/powerpoint/2010/main" val="2302539213"/>
              </p:ext>
            </p:extLst>
          </p:nvPr>
        </p:nvGraphicFramePr>
        <p:xfrm>
          <a:off x="1580322" y="2828186"/>
          <a:ext cx="9031356" cy="2479309"/>
        </p:xfrm>
        <a:graphic>
          <a:graphicData uri="http://schemas.openxmlformats.org/drawingml/2006/table">
            <a:tbl>
              <a:tblPr firstRow="1" firstCol="1">
                <a:tableStyleId>{802198C4-3087-4945-87E3-76CBB3509B7E}</a:tableStyleId>
              </a:tblPr>
              <a:tblGrid>
                <a:gridCol w="1737573">
                  <a:extLst>
                    <a:ext uri="{9D8B030D-6E8A-4147-A177-3AD203B41FA5}">
                      <a16:colId xmlns:a16="http://schemas.microsoft.com/office/drawing/2014/main" val="121659661"/>
                    </a:ext>
                  </a:extLst>
                </a:gridCol>
                <a:gridCol w="7293783">
                  <a:extLst>
                    <a:ext uri="{9D8B030D-6E8A-4147-A177-3AD203B41FA5}">
                      <a16:colId xmlns:a16="http://schemas.microsoft.com/office/drawing/2014/main" val="1444164788"/>
                    </a:ext>
                  </a:extLst>
                </a:gridCol>
              </a:tblGrid>
              <a:tr h="889603">
                <a:tc>
                  <a:txBody>
                    <a:bodyPr/>
                    <a:lstStyle/>
                    <a:p>
                      <a:pPr marL="0" marR="0"/>
                      <a:r>
                        <a:rPr lang="en-US" sz="1200">
                          <a:solidFill>
                            <a:schemeClr val="bg1"/>
                          </a:solidFill>
                          <a:effectLst/>
                        </a:rPr>
                        <a:t>Authentication</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1200">
                          <a:solidFill>
                            <a:schemeClr val="bg1"/>
                          </a:solidFill>
                          <a:effectLst/>
                        </a:rPr>
                        <a:t>This verifies a user’s identity before granting access. It prevents unauthorized access to systems and sensitive data and ensures compliance with security standards like NIST SP 800-63B.</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232601331"/>
                  </a:ext>
                </a:extLst>
              </a:tr>
              <a:tr h="889603">
                <a:tc>
                  <a:txBody>
                    <a:bodyPr/>
                    <a:lstStyle/>
                    <a:p>
                      <a:pPr marL="0" marR="0"/>
                      <a:r>
                        <a:rPr lang="en-US" sz="1200">
                          <a:solidFill>
                            <a:schemeClr val="bg1"/>
                          </a:solidFill>
                          <a:effectLst/>
                        </a:rPr>
                        <a:t>Authorization</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1200">
                          <a:solidFill>
                            <a:schemeClr val="bg1"/>
                          </a:solidFill>
                          <a:effectLst/>
                        </a:rPr>
                        <a:t>It determines what resources an authenticated user can access. This prevents privilege escalation attacks and ensures that users and applications only have access to necessary resources. </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711736356"/>
                  </a:ext>
                </a:extLst>
              </a:tr>
              <a:tr h="700103">
                <a:tc>
                  <a:txBody>
                    <a:bodyPr/>
                    <a:lstStyle/>
                    <a:p>
                      <a:pPr marL="0" marR="0"/>
                      <a:r>
                        <a:rPr lang="en-US" sz="1200">
                          <a:solidFill>
                            <a:schemeClr val="bg1"/>
                          </a:solidFill>
                          <a:effectLst/>
                        </a:rPr>
                        <a:t>Accounting</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r>
                        <a:rPr lang="en-US" sz="1200" dirty="0">
                          <a:solidFill>
                            <a:schemeClr val="bg1"/>
                          </a:solidFill>
                          <a:effectLst/>
                        </a:rPr>
                        <a:t>This refers to tracking and logging user actions and system activities. It enables forensic analysis of security incidents and support compliance with regulatory frameworks like ISO 27001. </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937611757"/>
                  </a:ext>
                </a:extLst>
              </a:tr>
            </a:tbl>
          </a:graphicData>
        </a:graphic>
      </p:graphicFrame>
      <p:pic>
        <p:nvPicPr>
          <p:cNvPr id="16" name="Audio 15">
            <a:hlinkClick r:id="" action="ppaction://media"/>
            <a:extLst>
              <a:ext uri="{FF2B5EF4-FFF2-40B4-BE49-F238E27FC236}">
                <a16:creationId xmlns:a16="http://schemas.microsoft.com/office/drawing/2014/main" id="{2AA1243D-6179-E5A4-A02F-0B646ED4625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559"/>
    </mc:Choice>
    <mc:Fallback>
      <p:transition spd="slow" advTm="2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sz="1400" dirty="0"/>
              <a:t>(</a:t>
            </a:r>
            <a:r>
              <a:rPr lang="en-US" sz="1400" dirty="0" err="1"/>
              <a:t>CanAddFiveValuesToVector</a:t>
            </a:r>
            <a:r>
              <a:rPr lang="en-US" sz="1400" dirty="0"/>
              <a:t>)</a:t>
            </a:r>
            <a:endParaRPr sz="14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 program&#10;&#10;Description automatically generated">
            <a:extLst>
              <a:ext uri="{FF2B5EF4-FFF2-40B4-BE49-F238E27FC236}">
                <a16:creationId xmlns:a16="http://schemas.microsoft.com/office/drawing/2014/main" id="{F3D8A048-C515-9738-09B6-2D4475881018}"/>
              </a:ext>
            </a:extLst>
          </p:cNvPr>
          <p:cNvPicPr>
            <a:picLocks noChangeAspect="1"/>
          </p:cNvPicPr>
          <p:nvPr/>
        </p:nvPicPr>
        <p:blipFill>
          <a:blip r:embed="rId7"/>
          <a:srcRect t="27161" r="62080" b="67622"/>
          <a:stretch/>
        </p:blipFill>
        <p:spPr>
          <a:xfrm>
            <a:off x="6842211" y="2057373"/>
            <a:ext cx="4663989" cy="337929"/>
          </a:xfrm>
          <a:prstGeom prst="rect">
            <a:avLst/>
          </a:prstGeom>
        </p:spPr>
      </p:pic>
      <p:pic>
        <p:nvPicPr>
          <p:cNvPr id="6" name="Picture 5">
            <a:extLst>
              <a:ext uri="{FF2B5EF4-FFF2-40B4-BE49-F238E27FC236}">
                <a16:creationId xmlns:a16="http://schemas.microsoft.com/office/drawing/2014/main" id="{1741F478-3E44-165D-C13F-731762860B55}"/>
              </a:ext>
            </a:extLst>
          </p:cNvPr>
          <p:cNvPicPr>
            <a:picLocks noChangeAspect="1"/>
          </p:cNvPicPr>
          <p:nvPr/>
        </p:nvPicPr>
        <p:blipFill>
          <a:blip r:embed="rId8"/>
          <a:stretch>
            <a:fillRect/>
          </a:stretch>
        </p:blipFill>
        <p:spPr>
          <a:xfrm>
            <a:off x="799207" y="2512270"/>
            <a:ext cx="6401693" cy="3715268"/>
          </a:xfrm>
          <a:prstGeom prst="rect">
            <a:avLst/>
          </a:prstGeom>
        </p:spPr>
      </p:pic>
      <p:pic>
        <p:nvPicPr>
          <p:cNvPr id="14" name="Audio 13">
            <a:hlinkClick r:id="" action="ppaction://media"/>
            <a:extLst>
              <a:ext uri="{FF2B5EF4-FFF2-40B4-BE49-F238E27FC236}">
                <a16:creationId xmlns:a16="http://schemas.microsoft.com/office/drawing/2014/main" id="{6DE1EB07-5E16-7CCB-4E21-FEE95988204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128"/>
    </mc:Choice>
    <mc:Fallback>
      <p:transition spd="slow" advTm="19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E04B277-7F14-74CD-E779-F6DE48E16A9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2503D916-B786-AB61-2010-FC751434C858}"/>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sz="1600" dirty="0"/>
              <a:t>(</a:t>
            </a:r>
            <a:r>
              <a:rPr lang="en-US" sz="1600" dirty="0" err="1"/>
              <a:t>CapacityGreaterThanOrEqualToSize</a:t>
            </a:r>
            <a:r>
              <a:rPr lang="en-US" sz="1600" dirty="0"/>
              <a:t>)</a:t>
            </a:r>
            <a:endParaRPr sz="1600" dirty="0"/>
          </a:p>
        </p:txBody>
      </p:sp>
      <p:pic>
        <p:nvPicPr>
          <p:cNvPr id="197" name="Google Shape;197;g9504e29505_0_0" descr="Green Pace logo">
            <a:extLst>
              <a:ext uri="{FF2B5EF4-FFF2-40B4-BE49-F238E27FC236}">
                <a16:creationId xmlns:a16="http://schemas.microsoft.com/office/drawing/2014/main" id="{FDF32BC5-B890-C881-B61F-1901B464253A}"/>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 program&#10;&#10;Description automatically generated">
            <a:extLst>
              <a:ext uri="{FF2B5EF4-FFF2-40B4-BE49-F238E27FC236}">
                <a16:creationId xmlns:a16="http://schemas.microsoft.com/office/drawing/2014/main" id="{DAFE5B6F-5C90-5294-4551-61EFB3B76803}"/>
              </a:ext>
            </a:extLst>
          </p:cNvPr>
          <p:cNvPicPr>
            <a:picLocks noChangeAspect="1"/>
          </p:cNvPicPr>
          <p:nvPr/>
        </p:nvPicPr>
        <p:blipFill>
          <a:blip r:embed="rId7"/>
          <a:srcRect t="36341" r="57248" b="58445"/>
          <a:stretch/>
        </p:blipFill>
        <p:spPr>
          <a:xfrm>
            <a:off x="5809063" y="2001077"/>
            <a:ext cx="5984571" cy="384314"/>
          </a:xfrm>
          <a:prstGeom prst="rect">
            <a:avLst/>
          </a:prstGeom>
        </p:spPr>
      </p:pic>
      <p:pic>
        <p:nvPicPr>
          <p:cNvPr id="6" name="Picture 5">
            <a:extLst>
              <a:ext uri="{FF2B5EF4-FFF2-40B4-BE49-F238E27FC236}">
                <a16:creationId xmlns:a16="http://schemas.microsoft.com/office/drawing/2014/main" id="{CED07DDE-D73F-36C2-BBE9-71932DC794AB}"/>
              </a:ext>
            </a:extLst>
          </p:cNvPr>
          <p:cNvPicPr>
            <a:picLocks noChangeAspect="1"/>
          </p:cNvPicPr>
          <p:nvPr/>
        </p:nvPicPr>
        <p:blipFill>
          <a:blip r:embed="rId8"/>
          <a:stretch>
            <a:fillRect/>
          </a:stretch>
        </p:blipFill>
        <p:spPr>
          <a:xfrm>
            <a:off x="993503" y="2497600"/>
            <a:ext cx="9631119" cy="3267531"/>
          </a:xfrm>
          <a:prstGeom prst="rect">
            <a:avLst/>
          </a:prstGeom>
        </p:spPr>
      </p:pic>
      <p:pic>
        <p:nvPicPr>
          <p:cNvPr id="8" name="Audio 7">
            <a:hlinkClick r:id="" action="ppaction://media"/>
            <a:extLst>
              <a:ext uri="{FF2B5EF4-FFF2-40B4-BE49-F238E27FC236}">
                <a16:creationId xmlns:a16="http://schemas.microsoft.com/office/drawing/2014/main" id="{E8494B86-7ECF-D921-BAD5-F42566A9508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826383602"/>
      </p:ext>
    </p:extLst>
  </p:cSld>
  <p:clrMapOvr>
    <a:masterClrMapping/>
  </p:clrMapOvr>
  <mc:AlternateContent xmlns:mc="http://schemas.openxmlformats.org/markup-compatibility/2006">
    <mc:Choice xmlns:p14="http://schemas.microsoft.com/office/powerpoint/2010/main" Requires="p14">
      <p:transition spd="slow" p14:dur="2000" advTm="2702"/>
    </mc:Choice>
    <mc:Fallback>
      <p:transition spd="slow" advTm="2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2015</TotalTime>
  <Words>1850</Words>
  <Application>Microsoft Office PowerPoint</Application>
  <PresentationFormat>Widescreen</PresentationFormat>
  <Paragraphs>141</Paragraphs>
  <Slides>18</Slides>
  <Notes>18</Notes>
  <HiddenSlides>0</HiddenSlides>
  <MMClips>18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Century Gothic</vt:lpstr>
      <vt:lpstr>Aptos</vt:lpstr>
      <vt:lpstr>Arial</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 (CanAddFiveValuesToVector)</vt:lpstr>
      <vt:lpstr>Unit Testing (CapacityGreaterThanOrEqualToSize)</vt:lpstr>
      <vt:lpstr>Unit Testing (ClearErasesCollection)</vt:lpstr>
      <vt:lpstr>Unit Testing (OutOfRangeException)</vt:lpstr>
      <vt:lpstr>Unit Testing (ReserveBeyondMaxSize)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Caleb Ewer</cp:lastModifiedBy>
  <cp:revision>13</cp:revision>
  <dcterms:created xsi:type="dcterms:W3CDTF">2020-08-19T17:59:24Z</dcterms:created>
  <dcterms:modified xsi:type="dcterms:W3CDTF">2025-02-17T05:22:44Z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